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  <p:embeddedFont>
      <p:font typeface="Barlow Medium"/>
      <p:regular r:id="rId36"/>
      <p:bold r:id="rId37"/>
      <p:italic r:id="rId38"/>
      <p:boldItalic r:id="rId39"/>
    </p:embeddedFont>
    <p:embeddedFont>
      <p:font typeface="Merriweather"/>
      <p:regular r:id="rId40"/>
      <p:bold r:id="rId41"/>
      <p:italic r:id="rId42"/>
      <p:boldItalic r:id="rId43"/>
    </p:embeddedFont>
    <p:embeddedFont>
      <p:font typeface="Barlow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regular.fntdata"/><Relationship Id="rId20" Type="http://schemas.openxmlformats.org/officeDocument/2006/relationships/slide" Target="slides/slide14.xml"/><Relationship Id="rId42" Type="http://schemas.openxmlformats.org/officeDocument/2006/relationships/font" Target="fonts/Merriweather-italic.fntdata"/><Relationship Id="rId41" Type="http://schemas.openxmlformats.org/officeDocument/2006/relationships/font" Target="fonts/Merriweather-bold.fntdata"/><Relationship Id="rId22" Type="http://schemas.openxmlformats.org/officeDocument/2006/relationships/slide" Target="slides/slide16.xml"/><Relationship Id="rId44" Type="http://schemas.openxmlformats.org/officeDocument/2006/relationships/font" Target="fonts/Barlow-regular.fntdata"/><Relationship Id="rId21" Type="http://schemas.openxmlformats.org/officeDocument/2006/relationships/slide" Target="slides/slide15.xml"/><Relationship Id="rId43" Type="http://schemas.openxmlformats.org/officeDocument/2006/relationships/font" Target="fonts/Merriweather-boldItalic.fntdata"/><Relationship Id="rId24" Type="http://schemas.openxmlformats.org/officeDocument/2006/relationships/slide" Target="slides/slide18.xml"/><Relationship Id="rId46" Type="http://schemas.openxmlformats.org/officeDocument/2006/relationships/font" Target="fonts/Barlow-italic.fntdata"/><Relationship Id="rId23" Type="http://schemas.openxmlformats.org/officeDocument/2006/relationships/slide" Target="slides/slide17.xml"/><Relationship Id="rId45" Type="http://schemas.openxmlformats.org/officeDocument/2006/relationships/font" Target="fonts/Barlow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schemas.openxmlformats.org/officeDocument/2006/relationships/font" Target="fonts/Barlow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bold.fntdata"/><Relationship Id="rId10" Type="http://schemas.openxmlformats.org/officeDocument/2006/relationships/slide" Target="slides/slide4.xml"/><Relationship Id="rId32" Type="http://schemas.openxmlformats.org/officeDocument/2006/relationships/font" Target="fonts/Roboto-regular.fntdata"/><Relationship Id="rId13" Type="http://schemas.openxmlformats.org/officeDocument/2006/relationships/slide" Target="slides/slide7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-italic.fntdata"/><Relationship Id="rId15" Type="http://schemas.openxmlformats.org/officeDocument/2006/relationships/slide" Target="slides/slide9.xml"/><Relationship Id="rId37" Type="http://schemas.openxmlformats.org/officeDocument/2006/relationships/font" Target="fonts/BarlowMedium-bold.fntdata"/><Relationship Id="rId14" Type="http://schemas.openxmlformats.org/officeDocument/2006/relationships/slide" Target="slides/slide8.xml"/><Relationship Id="rId36" Type="http://schemas.openxmlformats.org/officeDocument/2006/relationships/font" Target="fonts/BarlowMedium-regular.fntdata"/><Relationship Id="rId17" Type="http://schemas.openxmlformats.org/officeDocument/2006/relationships/slide" Target="slides/slide11.xml"/><Relationship Id="rId39" Type="http://schemas.openxmlformats.org/officeDocument/2006/relationships/font" Target="fonts/BarlowMedium-boldItalic.fntdata"/><Relationship Id="rId16" Type="http://schemas.openxmlformats.org/officeDocument/2006/relationships/slide" Target="slides/slide10.xml"/><Relationship Id="rId38" Type="http://schemas.openxmlformats.org/officeDocument/2006/relationships/font" Target="fonts/BarlowMedium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jpg>
</file>

<file path=ppt/media/image13.jp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90889370c5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g190889370c5_1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924979af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chemeClr val="dk1"/>
                </a:solidFill>
              </a:rPr>
              <a:t>MV: formatted version; leaving the old one in case edits are unwanted or leave out detail.</a:t>
            </a:r>
            <a:endParaRPr/>
          </a:p>
        </p:txBody>
      </p:sp>
      <p:sp>
        <p:nvSpPr>
          <p:cNvPr id="222" name="Google Shape;222;g1924979af6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8bf77bc05d_0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4" name="Google Shape;234;g18bf77bc05d_0_7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8bf77bc05d_0_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g18bf77bc05d_0_7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8bf77bc05d_0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5" name="Google Shape;245;g18bf77bc05d_0_6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8bf77bc05d_0_7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8" name="Google Shape;258;g18bf77bc05d_0_7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924979af6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MV: formatted version; leaving the old one in case edits are unwanted or leave out detail.</a:t>
            </a:r>
            <a:endParaRPr/>
          </a:p>
        </p:txBody>
      </p:sp>
      <p:sp>
        <p:nvSpPr>
          <p:cNvPr id="279" name="Google Shape;279;g1924979af6c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8bf77bc05d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2" name="Google Shape;292;g18bf77bc05d_0_5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90889370c5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" name="Google Shape;298;g190889370c5_1_1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8bf77bc05d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3" name="Google Shape;303;g18bf77bc05d_0_7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8bf77bc05d_0_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MV: Points of Interest to consider, Christian: 03-2020 to 05-2020 were lockdown dates for the US &amp; the EU, and 02-2021, 08-2021, and 02-2022 were due to [unknown], Delta mutation surge, and Omicron mutation surge. Wanted to cover parts of this in my own line graph if possible, still working on it; but for your graph, thought you might be interested.</a:t>
            </a:r>
            <a:endParaRPr/>
          </a:p>
        </p:txBody>
      </p:sp>
      <p:sp>
        <p:nvSpPr>
          <p:cNvPr id="316" name="Google Shape;316;g18bf77bc05d_0_6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8bf77bc05d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8bf77bc05d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MV: I’ll speak to the general process, touch on points by giving a brief explanation, and then we move onto the Dataset, questions section, and then our analysis. // Can speak to our original chosen Dataset to share part of our process.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8bf77bc05d_0_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2" name="Google Shape;322;g18bf77bc05d_0_7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90889370c5_1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MV: </a:t>
            </a:r>
            <a:r>
              <a:rPr lang="en"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What does this lead to/mean? </a:t>
            </a:r>
            <a:r>
              <a:rPr b="1" lang="en"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Explain to audience briefly as to what this extracted data and analysis essentially provides.</a:t>
            </a:r>
            <a:endParaRPr b="1"/>
          </a:p>
        </p:txBody>
      </p:sp>
      <p:sp>
        <p:nvSpPr>
          <p:cNvPr id="343" name="Google Shape;343;g190889370c5_1_1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90889370c5_1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8" name="Google Shape;348;g190889370c5_1_2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90889370c5_1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8" name="Google Shape;378;g190889370c5_1_5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90889370c5_1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5" name="Google Shape;395;g190889370c5_1_4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90889370c5_1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5" name="Google Shape;425;g190889370c5_1_4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90889370c5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g190889370c5_1_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90889370c5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190889370c5_1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90889370c5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Christian will speak here.</a:t>
            </a:r>
            <a:endParaRPr/>
          </a:p>
        </p:txBody>
      </p:sp>
      <p:sp>
        <p:nvSpPr>
          <p:cNvPr id="168" name="Google Shape;168;g190889370c5_1_1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90889370c5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Can use as segue for Anthony to answer 1st Question.</a:t>
            </a:r>
            <a:endParaRPr/>
          </a:p>
        </p:txBody>
      </p:sp>
      <p:sp>
        <p:nvSpPr>
          <p:cNvPr id="179" name="Google Shape;179;g190889370c5_1_1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90889370c5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g190889370c5_1_1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8bf77bc05d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18bf77bc05d_0_6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8bf77bc05d_0_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18bf77bc05d_0_6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-1590675" y="-430404"/>
            <a:ext cx="6391200" cy="6391200"/>
          </a:xfrm>
          <a:prstGeom prst="chord">
            <a:avLst>
              <a:gd fmla="val 14385217" name="adj1"/>
              <a:gd fmla="val 7208317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449540" y="784173"/>
            <a:ext cx="539646" cy="134911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4"/>
          <p:cNvSpPr txBox="1"/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314625" y="4788300"/>
            <a:ext cx="5487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516600" y="1967475"/>
            <a:ext cx="2108700" cy="25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2" type="body"/>
          </p:nvPr>
        </p:nvSpPr>
        <p:spPr>
          <a:xfrm>
            <a:off x="2846689" y="1967475"/>
            <a:ext cx="2108700" cy="25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3" type="body"/>
          </p:nvPr>
        </p:nvSpPr>
        <p:spPr>
          <a:xfrm>
            <a:off x="5176777" y="1967475"/>
            <a:ext cx="2108700" cy="25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4889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Char char="•"/>
              <a:defRPr b="1" sz="4100"/>
            </a:lvl1pPr>
            <a:lvl2pPr indent="-48895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○"/>
              <a:defRPr b="1" sz="4100"/>
            </a:lvl2pPr>
            <a:lvl3pPr indent="-48895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■"/>
              <a:defRPr b="1" sz="4100"/>
            </a:lvl3pPr>
            <a:lvl4pPr indent="-48895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●"/>
              <a:defRPr b="1" sz="4100"/>
            </a:lvl4pPr>
            <a:lvl5pPr indent="-48895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○"/>
              <a:defRPr b="1" sz="4100"/>
            </a:lvl5pPr>
            <a:lvl6pPr indent="-48895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■"/>
              <a:defRPr b="1" sz="4100"/>
            </a:lvl6pPr>
            <a:lvl7pPr indent="-48895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●"/>
              <a:defRPr b="1" sz="4100"/>
            </a:lvl7pPr>
            <a:lvl8pPr indent="-48895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○"/>
              <a:defRPr b="1" sz="4100"/>
            </a:lvl8pPr>
            <a:lvl9pPr indent="-48895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4100"/>
              <a:buChar char="■"/>
              <a:defRPr b="1" sz="4100"/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515532" y="604394"/>
            <a:ext cx="537342" cy="5397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6549307" y="869192"/>
            <a:ext cx="1810639" cy="1810639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5817581" y="2205888"/>
            <a:ext cx="1467171" cy="734205"/>
          </a:xfrm>
          <a:custGeom>
            <a:rect b="b" l="l" r="r" t="t"/>
            <a:pathLst>
              <a:path extrusionOk="0" h="1468410" w="2934342">
                <a:moveTo>
                  <a:pt x="2934342" y="0"/>
                </a:moveTo>
                <a:cubicBezTo>
                  <a:pt x="2934342" y="811099"/>
                  <a:pt x="2277030" y="1468411"/>
                  <a:pt x="1465931" y="1468411"/>
                </a:cubicBezTo>
                <a:cubicBezTo>
                  <a:pt x="654832" y="1468411"/>
                  <a:pt x="0" y="811099"/>
                  <a:pt x="0" y="0"/>
                </a:cubicBezTo>
                <a:lnTo>
                  <a:pt x="29343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697262" y="806038"/>
            <a:ext cx="173875" cy="13647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2"/>
                </a:solidFill>
                <a:latin typeface="Georgia"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/>
          <p:nvPr/>
        </p:nvSpPr>
        <p:spPr>
          <a:xfrm>
            <a:off x="100" y="0"/>
            <a:ext cx="9144000" cy="5151300"/>
          </a:xfrm>
          <a:prstGeom prst="rect">
            <a:avLst/>
          </a:prstGeom>
          <a:solidFill>
            <a:srgbClr val="363739">
              <a:alpha val="7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/>
          <p:nvPr>
            <p:ph idx="12" type="sldNum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9"/>
          <p:cNvSpPr txBox="1"/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" type="subTitle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9"/>
          <p:cNvSpPr/>
          <p:nvPr/>
        </p:nvSpPr>
        <p:spPr>
          <a:xfrm>
            <a:off x="342900" y="361950"/>
            <a:ext cx="539646" cy="134911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TITLE_ONLY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20"/>
          <p:cNvSpPr/>
          <p:nvPr/>
        </p:nvSpPr>
        <p:spPr>
          <a:xfrm>
            <a:off x="244527" y="379439"/>
            <a:ext cx="539646" cy="134912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0"/>
          <p:cNvSpPr txBox="1"/>
          <p:nvPr>
            <p:ph idx="1" type="subTitle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" type="body"/>
          </p:nvPr>
        </p:nvSpPr>
        <p:spPr>
          <a:xfrm>
            <a:off x="516600" y="1967475"/>
            <a:ext cx="3162600" cy="24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2" type="body"/>
          </p:nvPr>
        </p:nvSpPr>
        <p:spPr>
          <a:xfrm>
            <a:off x="4122876" y="1967475"/>
            <a:ext cx="3162600" cy="24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05" name="Google Shape;105;p22"/>
          <p:cNvSpPr txBox="1"/>
          <p:nvPr>
            <p:ph idx="1" type="body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/>
          <p:nvPr>
            <p:ph idx="1" type="body"/>
          </p:nvPr>
        </p:nvSpPr>
        <p:spPr>
          <a:xfrm>
            <a:off x="516600" y="4406300"/>
            <a:ext cx="7772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" name="Google Shape;109;p23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4"/>
          <p:cNvSpPr txBox="1"/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700"/>
              <a:t>US Airline Delay Causes</a:t>
            </a:r>
            <a:r>
              <a:rPr lang="en" sz="4900"/>
              <a:t> </a:t>
            </a:r>
            <a:r>
              <a:rPr lang="en" sz="3400"/>
              <a:t>&amp; How COVID-19 Impacted Them</a:t>
            </a:r>
            <a:endParaRPr sz="3400"/>
          </a:p>
        </p:txBody>
      </p:sp>
      <p:pic>
        <p:nvPicPr>
          <p:cNvPr id="115" name="Google Shape;1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6475" y="1657394"/>
            <a:ext cx="3605350" cy="202802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4"/>
          <p:cNvSpPr/>
          <p:nvPr/>
        </p:nvSpPr>
        <p:spPr>
          <a:xfrm>
            <a:off x="7319127" y="1373254"/>
            <a:ext cx="1400232" cy="700708"/>
          </a:xfrm>
          <a:custGeom>
            <a:rect b="b" l="l" r="r" t="t"/>
            <a:pathLst>
              <a:path extrusionOk="0" h="1401415" w="2800464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24"/>
          <p:cNvSpPr/>
          <p:nvPr/>
        </p:nvSpPr>
        <p:spPr>
          <a:xfrm>
            <a:off x="5144955" y="3209550"/>
            <a:ext cx="1219200" cy="1219196"/>
          </a:xfrm>
          <a:custGeom>
            <a:rect b="b" l="l" r="r" t="t"/>
            <a:pathLst>
              <a:path extrusionOk="0" h="2438393" w="243840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/>
              <a:t>Number of Delayed Flights</a:t>
            </a:r>
            <a:endParaRPr/>
          </a:p>
        </p:txBody>
      </p:sp>
      <p:sp>
        <p:nvSpPr>
          <p:cNvPr id="225" name="Google Shape;225;p33"/>
          <p:cNvSpPr/>
          <p:nvPr/>
        </p:nvSpPr>
        <p:spPr>
          <a:xfrm>
            <a:off x="4287052" y="2102388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3"/>
          <p:cNvSpPr txBox="1"/>
          <p:nvPr/>
        </p:nvSpPr>
        <p:spPr>
          <a:xfrm>
            <a:off x="4498291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7" name="Google Shape;227;p33"/>
          <p:cNvSpPr/>
          <p:nvPr/>
        </p:nvSpPr>
        <p:spPr>
          <a:xfrm>
            <a:off x="516154" y="2102388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3"/>
          <p:cNvSpPr txBox="1"/>
          <p:nvPr/>
        </p:nvSpPr>
        <p:spPr>
          <a:xfrm>
            <a:off x="727394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9" name="Google Shape;229;p33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3"/>
          <p:cNvSpPr txBox="1"/>
          <p:nvPr>
            <p:ph idx="1" type="body"/>
          </p:nvPr>
        </p:nvSpPr>
        <p:spPr>
          <a:xfrm>
            <a:off x="516600" y="3055750"/>
            <a:ext cx="3162600" cy="1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Line Plot: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b="1" lang="en" sz="1300"/>
              <a:t>Created the line plot using the seaborn library and eased the process to turn the plot into a graph.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31" name="Google Shape;231;p33"/>
          <p:cNvSpPr txBox="1"/>
          <p:nvPr>
            <p:ph idx="2" type="body"/>
          </p:nvPr>
        </p:nvSpPr>
        <p:spPr>
          <a:xfrm>
            <a:off x="4122876" y="3055750"/>
            <a:ext cx="3162600" cy="1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Formula: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sns</a:t>
            </a:r>
            <a:r>
              <a:rPr b="1"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lineplot(data</a:t>
            </a:r>
            <a:r>
              <a:rPr b="1"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df1, x</a:t>
            </a:r>
            <a:r>
              <a:rPr b="1"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"year", y</a:t>
            </a:r>
            <a:r>
              <a:rPr b="1"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"arr_cancelled")</a:t>
            </a:r>
            <a:endParaRPr sz="10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plt</a:t>
            </a:r>
            <a:r>
              <a:rPr b="1"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ylabel('Number of cancelled arrivals')</a:t>
            </a:r>
            <a:endParaRPr b="1" sz="1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375" y="111375"/>
            <a:ext cx="7340624" cy="491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375" y="111375"/>
            <a:ext cx="7330500" cy="492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6"/>
          <p:cNvSpPr txBox="1"/>
          <p:nvPr>
            <p:ph type="title"/>
          </p:nvPr>
        </p:nvSpPr>
        <p:spPr>
          <a:xfrm>
            <a:off x="516600" y="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/>
              <a:t>Percent of Delayed Flights (2003-2022)</a:t>
            </a:r>
            <a:endParaRPr/>
          </a:p>
        </p:txBody>
      </p:sp>
      <p:sp>
        <p:nvSpPr>
          <p:cNvPr id="248" name="Google Shape;248;p36"/>
          <p:cNvSpPr/>
          <p:nvPr/>
        </p:nvSpPr>
        <p:spPr>
          <a:xfrm>
            <a:off x="4736177" y="1394263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6"/>
          <p:cNvSpPr txBox="1"/>
          <p:nvPr/>
        </p:nvSpPr>
        <p:spPr>
          <a:xfrm>
            <a:off x="4947416" y="1670815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0" name="Google Shape;250;p36"/>
          <p:cNvSpPr/>
          <p:nvPr/>
        </p:nvSpPr>
        <p:spPr>
          <a:xfrm>
            <a:off x="516604" y="1428138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6"/>
          <p:cNvSpPr txBox="1"/>
          <p:nvPr/>
        </p:nvSpPr>
        <p:spPr>
          <a:xfrm>
            <a:off x="727844" y="170469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2" name="Google Shape;252;p36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36"/>
          <p:cNvSpPr txBox="1"/>
          <p:nvPr>
            <p:ph idx="1" type="body"/>
          </p:nvPr>
        </p:nvSpPr>
        <p:spPr>
          <a:xfrm>
            <a:off x="517050" y="2381500"/>
            <a:ext cx="3162600" cy="19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Highest Percent of Flights Delayed: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Atlantic 24.5%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JetBlue 23.7%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Allegiant 22.6%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Comair 22.3%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Frontier 22.2%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54" name="Google Shape;254;p36"/>
          <p:cNvSpPr txBox="1"/>
          <p:nvPr>
            <p:ph idx="2" type="body"/>
          </p:nvPr>
        </p:nvSpPr>
        <p:spPr>
          <a:xfrm>
            <a:off x="4572000" y="2347625"/>
            <a:ext cx="3162600" cy="21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Lowest</a:t>
            </a: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 Percent of Flights Delayed: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>
                <a:highlight>
                  <a:srgbClr val="EFBC49"/>
                </a:highlight>
              </a:rPr>
              <a:t>Aloha</a:t>
            </a:r>
            <a:r>
              <a:rPr b="1" lang="en" sz="1300"/>
              <a:t> 7.1%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>
                <a:highlight>
                  <a:srgbClr val="EFBC49"/>
                </a:highlight>
              </a:rPr>
              <a:t>Hawaiian</a:t>
            </a:r>
            <a:r>
              <a:rPr b="1" lang="en" sz="1300"/>
              <a:t> 8.4%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Endeavor 12.7%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Horizon 13.7%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Republic 15.6%</a:t>
            </a:r>
            <a:endParaRPr b="1" sz="1300"/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255" name="Google Shape;255;p36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37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261" name="Google Shape;261;p37"/>
            <p:cNvSpPr/>
            <p:nvPr/>
          </p:nvSpPr>
          <p:spPr>
            <a:xfrm>
              <a:off x="1026284" y="-180719"/>
              <a:ext cx="3814476" cy="10450808"/>
            </a:xfrm>
            <a:custGeom>
              <a:rect b="b" l="l" r="r" t="t"/>
              <a:pathLst>
                <a:path extrusionOk="0" h="10450808" w="10450619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37"/>
            <p:cNvSpPr/>
            <p:nvPr/>
          </p:nvSpPr>
          <p:spPr>
            <a:xfrm>
              <a:off x="1033531" y="9306856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7"/>
            <p:cNvSpPr/>
            <p:nvPr/>
          </p:nvSpPr>
          <p:spPr>
            <a:xfrm>
              <a:off x="1033531" y="835811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7"/>
            <p:cNvSpPr/>
            <p:nvPr/>
          </p:nvSpPr>
          <p:spPr>
            <a:xfrm>
              <a:off x="1033531" y="7409283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7"/>
            <p:cNvSpPr/>
            <p:nvPr/>
          </p:nvSpPr>
          <p:spPr>
            <a:xfrm>
              <a:off x="1033531" y="6460545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37"/>
            <p:cNvSpPr/>
            <p:nvPr/>
          </p:nvSpPr>
          <p:spPr>
            <a:xfrm>
              <a:off x="1033531" y="551180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37"/>
            <p:cNvSpPr/>
            <p:nvPr/>
          </p:nvSpPr>
          <p:spPr>
            <a:xfrm>
              <a:off x="1033531" y="456306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37"/>
            <p:cNvSpPr/>
            <p:nvPr/>
          </p:nvSpPr>
          <p:spPr>
            <a:xfrm>
              <a:off x="1033531" y="3614330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37"/>
            <p:cNvSpPr/>
            <p:nvPr/>
          </p:nvSpPr>
          <p:spPr>
            <a:xfrm>
              <a:off x="1033531" y="2665592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37"/>
            <p:cNvSpPr/>
            <p:nvPr/>
          </p:nvSpPr>
          <p:spPr>
            <a:xfrm>
              <a:off x="1033531" y="171675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37"/>
            <p:cNvSpPr/>
            <p:nvPr/>
          </p:nvSpPr>
          <p:spPr>
            <a:xfrm>
              <a:off x="1033531" y="768019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482126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7"/>
            <p:cNvSpPr/>
            <p:nvPr/>
          </p:nvSpPr>
          <p:spPr>
            <a:xfrm>
              <a:off x="3872543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37"/>
            <p:cNvSpPr/>
            <p:nvPr/>
          </p:nvSpPr>
          <p:spPr>
            <a:xfrm>
              <a:off x="2923726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37"/>
            <p:cNvSpPr/>
            <p:nvPr/>
          </p:nvSpPr>
          <p:spPr>
            <a:xfrm>
              <a:off x="197500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76" name="Google Shape;27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175" y="901775"/>
            <a:ext cx="7305200" cy="345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8"/>
          <p:cNvSpPr txBox="1"/>
          <p:nvPr>
            <p:ph type="title"/>
          </p:nvPr>
        </p:nvSpPr>
        <p:spPr>
          <a:xfrm>
            <a:off x="516600" y="514350"/>
            <a:ext cx="68139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/>
              <a:t>Number of Cancelled Arrivals</a:t>
            </a:r>
            <a:endParaRPr/>
          </a:p>
        </p:txBody>
      </p:sp>
      <p:sp>
        <p:nvSpPr>
          <p:cNvPr id="282" name="Google Shape;282;p38"/>
          <p:cNvSpPr/>
          <p:nvPr/>
        </p:nvSpPr>
        <p:spPr>
          <a:xfrm>
            <a:off x="4287052" y="2102388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8"/>
          <p:cNvSpPr txBox="1"/>
          <p:nvPr/>
        </p:nvSpPr>
        <p:spPr>
          <a:xfrm>
            <a:off x="4498291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84" name="Google Shape;284;p38"/>
          <p:cNvSpPr/>
          <p:nvPr/>
        </p:nvSpPr>
        <p:spPr>
          <a:xfrm>
            <a:off x="516154" y="2102388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8"/>
          <p:cNvSpPr txBox="1"/>
          <p:nvPr/>
        </p:nvSpPr>
        <p:spPr>
          <a:xfrm>
            <a:off x="727394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86" name="Google Shape;286;p38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8"/>
          <p:cNvSpPr txBox="1"/>
          <p:nvPr>
            <p:ph idx="1" type="body"/>
          </p:nvPr>
        </p:nvSpPr>
        <p:spPr>
          <a:xfrm>
            <a:off x="516600" y="3055750"/>
            <a:ext cx="3162600" cy="1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Line Plot: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b="1" lang="en" sz="1300"/>
              <a:t>Same process as the Delayed Arrivals line graph for the Cancelled Arrivals, using the seaborn library.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88" name="Google Shape;288;p38"/>
          <p:cNvSpPr txBox="1"/>
          <p:nvPr>
            <p:ph idx="2" type="body"/>
          </p:nvPr>
        </p:nvSpPr>
        <p:spPr>
          <a:xfrm>
            <a:off x="4122876" y="3055750"/>
            <a:ext cx="3162600" cy="1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Formula: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plt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figure(figsize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(10,5))</a:t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sns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lineplot(data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airline_clean_df, x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"year", y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"arr_delay")</a:t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plt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ylabel('Number of delayed flights')</a:t>
            </a:r>
            <a:endParaRPr b="1" sz="1200">
              <a:highlight>
                <a:schemeClr val="lt1"/>
              </a:highlight>
            </a:endParaRPr>
          </a:p>
        </p:txBody>
      </p:sp>
      <p:sp>
        <p:nvSpPr>
          <p:cNvPr id="289" name="Google Shape;289;p38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9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5" name="Google Shape;29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801" y="0"/>
            <a:ext cx="70516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375" y="111375"/>
            <a:ext cx="7330500" cy="492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1"/>
          <p:cNvSpPr txBox="1"/>
          <p:nvPr>
            <p:ph type="title"/>
          </p:nvPr>
        </p:nvSpPr>
        <p:spPr>
          <a:xfrm>
            <a:off x="516150" y="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/>
              <a:t>Percent of Cancelled Flights (2003-2022)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t/>
            </a:r>
            <a:endParaRPr/>
          </a:p>
        </p:txBody>
      </p:sp>
      <p:sp>
        <p:nvSpPr>
          <p:cNvPr id="306" name="Google Shape;306;p41"/>
          <p:cNvSpPr/>
          <p:nvPr/>
        </p:nvSpPr>
        <p:spPr>
          <a:xfrm>
            <a:off x="4271477" y="1323513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41"/>
          <p:cNvSpPr txBox="1"/>
          <p:nvPr/>
        </p:nvSpPr>
        <p:spPr>
          <a:xfrm>
            <a:off x="4482716" y="1600065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08" name="Google Shape;308;p41"/>
          <p:cNvSpPr/>
          <p:nvPr/>
        </p:nvSpPr>
        <p:spPr>
          <a:xfrm>
            <a:off x="500579" y="1323513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41"/>
          <p:cNvSpPr txBox="1"/>
          <p:nvPr/>
        </p:nvSpPr>
        <p:spPr>
          <a:xfrm>
            <a:off x="711819" y="1600065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10" name="Google Shape;310;p41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41"/>
          <p:cNvSpPr txBox="1"/>
          <p:nvPr>
            <p:ph idx="1" type="body"/>
          </p:nvPr>
        </p:nvSpPr>
        <p:spPr>
          <a:xfrm>
            <a:off x="220500" y="2276875"/>
            <a:ext cx="3443100" cy="18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Highest Percent of Flights Cancelled: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Expressjet 5.5%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Allegiant 4.5%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Envoy 3.9%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American Eagle 3.4%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PSA 3.3%</a:t>
            </a:r>
            <a:endParaRPr b="1" sz="1300"/>
          </a:p>
        </p:txBody>
      </p:sp>
      <p:sp>
        <p:nvSpPr>
          <p:cNvPr id="312" name="Google Shape;312;p41"/>
          <p:cNvSpPr txBox="1"/>
          <p:nvPr>
            <p:ph idx="2" type="body"/>
          </p:nvPr>
        </p:nvSpPr>
        <p:spPr>
          <a:xfrm>
            <a:off x="4042925" y="2276875"/>
            <a:ext cx="3767700" cy="19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Lowest</a:t>
            </a: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 Percent of Flights Cancelled: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Hawaiian 0.5%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Continental 0.8%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Virgin America 0.9%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Airtran 1%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ATA 1%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13" name="Google Shape;313;p41"/>
          <p:cNvSpPr txBox="1"/>
          <p:nvPr/>
        </p:nvSpPr>
        <p:spPr>
          <a:xfrm>
            <a:off x="220500" y="4149175"/>
            <a:ext cx="81768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Airline to Avoid: </a:t>
            </a:r>
            <a:r>
              <a:rPr lang="en" sz="1600">
                <a:solidFill>
                  <a:srgbClr val="FF0000"/>
                </a:solidFill>
                <a:latin typeface="Barlow Medium"/>
                <a:ea typeface="Barlow Medium"/>
                <a:cs typeface="Barlow Medium"/>
                <a:sym typeface="Barlow Medium"/>
              </a:rPr>
              <a:t>Allegiant Airlines</a:t>
            </a:r>
            <a:r>
              <a:rPr lang="en" sz="1600">
                <a:latin typeface="Barlow Medium"/>
                <a:ea typeface="Barlow Medium"/>
                <a:cs typeface="Barlow Medium"/>
                <a:sym typeface="Barlow Medium"/>
              </a:rPr>
              <a:t>. </a:t>
            </a:r>
            <a:endParaRPr sz="1600"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latin typeface="Barlow Medium"/>
                <a:ea typeface="Barlow Medium"/>
                <a:cs typeface="Barlow Medium"/>
                <a:sym typeface="Barlow Medium"/>
              </a:rPr>
              <a:t>Allegiant Airline is in the top 5 most cancelled and most delayed flights data.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2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9" name="Google Shape;31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925" y="163525"/>
            <a:ext cx="7336725" cy="489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/>
          <p:nvPr>
            <p:ph type="title"/>
          </p:nvPr>
        </p:nvSpPr>
        <p:spPr>
          <a:xfrm>
            <a:off x="445725" y="514375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Data To Me!</a:t>
            </a:r>
            <a:endParaRPr/>
          </a:p>
        </p:txBody>
      </p:sp>
      <p:sp>
        <p:nvSpPr>
          <p:cNvPr id="123" name="Google Shape;123;p25"/>
          <p:cNvSpPr txBox="1"/>
          <p:nvPr>
            <p:ph idx="1" type="body"/>
          </p:nvPr>
        </p:nvSpPr>
        <p:spPr>
          <a:xfrm>
            <a:off x="516625" y="2571750"/>
            <a:ext cx="2108700" cy="255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Collect the Data:</a:t>
            </a:r>
            <a:endParaRPr b="1" sz="1100"/>
          </a:p>
          <a:p>
            <a:pPr indent="-2857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Define the question.</a:t>
            </a:r>
            <a:endParaRPr sz="900"/>
          </a:p>
          <a:p>
            <a:pPr indent="-2857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Determine the correct Dataset.</a:t>
            </a:r>
            <a:endParaRPr sz="900"/>
          </a:p>
          <a:p>
            <a:pPr indent="-2857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Formulate hypotheses.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5"/>
          <p:cNvSpPr txBox="1"/>
          <p:nvPr>
            <p:ph idx="2" type="body"/>
          </p:nvPr>
        </p:nvSpPr>
        <p:spPr>
          <a:xfrm>
            <a:off x="2846689" y="2571750"/>
            <a:ext cx="2108700" cy="255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Access the Data:</a:t>
            </a:r>
            <a:endParaRPr b="1" sz="11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Convert to DataFrame.</a:t>
            </a:r>
            <a:endParaRPr sz="9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Interpret column descriptions.</a:t>
            </a:r>
            <a:endParaRPr sz="9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Determine column formats for analysis.</a:t>
            </a:r>
            <a:endParaRPr/>
          </a:p>
        </p:txBody>
      </p:sp>
      <p:sp>
        <p:nvSpPr>
          <p:cNvPr id="125" name="Google Shape;125;p25"/>
          <p:cNvSpPr txBox="1"/>
          <p:nvPr>
            <p:ph idx="3" type="body"/>
          </p:nvPr>
        </p:nvSpPr>
        <p:spPr>
          <a:xfrm>
            <a:off x="5176777" y="2571750"/>
            <a:ext cx="2108700" cy="255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Clean the Data:</a:t>
            </a:r>
            <a:endParaRPr b="1" sz="11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Determine the size of the data.</a:t>
            </a:r>
            <a:endParaRPr sz="9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Eliminate the null data.</a:t>
            </a:r>
            <a:endParaRPr sz="9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Eliminate the columns.</a:t>
            </a:r>
            <a:endParaRPr sz="9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AutoNum type="arabicPeriod"/>
            </a:pPr>
            <a:r>
              <a:rPr lang="en" sz="900"/>
              <a:t>Eliminate the duplicates.</a:t>
            </a:r>
            <a:endParaRPr/>
          </a:p>
        </p:txBody>
      </p:sp>
      <p:sp>
        <p:nvSpPr>
          <p:cNvPr id="126" name="Google Shape;126;p25"/>
          <p:cNvSpPr txBox="1"/>
          <p:nvPr/>
        </p:nvSpPr>
        <p:spPr>
          <a:xfrm>
            <a:off x="445725" y="1772000"/>
            <a:ext cx="60312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Before we dive into delays, cancellations, and their causes (</a:t>
            </a:r>
            <a:r>
              <a:rPr i="1" lang="en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oh, my!</a:t>
            </a:r>
            <a:r>
              <a:rPr lang="en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) …let’s talk data: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7" name="Google Shape;127;p25"/>
          <p:cNvSpPr/>
          <p:nvPr/>
        </p:nvSpPr>
        <p:spPr>
          <a:xfrm>
            <a:off x="7154881" y="733894"/>
            <a:ext cx="1137488" cy="1137486"/>
          </a:xfrm>
          <a:custGeom>
            <a:rect b="b" l="l" r="r" t="t"/>
            <a:pathLst>
              <a:path extrusionOk="0" h="2274971" w="2274977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5"/>
          <p:cNvSpPr/>
          <p:nvPr/>
        </p:nvSpPr>
        <p:spPr>
          <a:xfrm>
            <a:off x="6477000" y="1123749"/>
            <a:ext cx="1106170" cy="276543"/>
          </a:xfrm>
          <a:custGeom>
            <a:rect b="b" l="l" r="r" t="t"/>
            <a:pathLst>
              <a:path extrusionOk="0" h="553085" w="2212339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43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325" name="Google Shape;325;p43"/>
            <p:cNvSpPr/>
            <p:nvPr/>
          </p:nvSpPr>
          <p:spPr>
            <a:xfrm>
              <a:off x="1026284" y="-180719"/>
              <a:ext cx="3814476" cy="10450808"/>
            </a:xfrm>
            <a:custGeom>
              <a:rect b="b" l="l" r="r" t="t"/>
              <a:pathLst>
                <a:path extrusionOk="0" h="10450808" w="10450619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43"/>
            <p:cNvSpPr/>
            <p:nvPr/>
          </p:nvSpPr>
          <p:spPr>
            <a:xfrm>
              <a:off x="1033531" y="9306856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43"/>
            <p:cNvSpPr/>
            <p:nvPr/>
          </p:nvSpPr>
          <p:spPr>
            <a:xfrm>
              <a:off x="1033531" y="835811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43"/>
            <p:cNvSpPr/>
            <p:nvPr/>
          </p:nvSpPr>
          <p:spPr>
            <a:xfrm>
              <a:off x="1033531" y="7409283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43"/>
            <p:cNvSpPr/>
            <p:nvPr/>
          </p:nvSpPr>
          <p:spPr>
            <a:xfrm>
              <a:off x="1033531" y="6460545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43"/>
            <p:cNvSpPr/>
            <p:nvPr/>
          </p:nvSpPr>
          <p:spPr>
            <a:xfrm>
              <a:off x="1033531" y="551180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43"/>
            <p:cNvSpPr/>
            <p:nvPr/>
          </p:nvSpPr>
          <p:spPr>
            <a:xfrm>
              <a:off x="1033531" y="456306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43"/>
            <p:cNvSpPr/>
            <p:nvPr/>
          </p:nvSpPr>
          <p:spPr>
            <a:xfrm>
              <a:off x="1033531" y="3614330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43"/>
            <p:cNvSpPr/>
            <p:nvPr/>
          </p:nvSpPr>
          <p:spPr>
            <a:xfrm>
              <a:off x="1033531" y="2665592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43"/>
            <p:cNvSpPr/>
            <p:nvPr/>
          </p:nvSpPr>
          <p:spPr>
            <a:xfrm>
              <a:off x="1033531" y="171675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43"/>
            <p:cNvSpPr/>
            <p:nvPr/>
          </p:nvSpPr>
          <p:spPr>
            <a:xfrm>
              <a:off x="1033531" y="768019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43"/>
            <p:cNvSpPr/>
            <p:nvPr/>
          </p:nvSpPr>
          <p:spPr>
            <a:xfrm>
              <a:off x="482126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43"/>
            <p:cNvSpPr/>
            <p:nvPr/>
          </p:nvSpPr>
          <p:spPr>
            <a:xfrm>
              <a:off x="3872543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43"/>
            <p:cNvSpPr/>
            <p:nvPr/>
          </p:nvSpPr>
          <p:spPr>
            <a:xfrm>
              <a:off x="2923726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43"/>
            <p:cNvSpPr/>
            <p:nvPr/>
          </p:nvSpPr>
          <p:spPr>
            <a:xfrm>
              <a:off x="197500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40" name="Google Shape;34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525" y="901775"/>
            <a:ext cx="732925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45"/>
          <p:cNvGrpSpPr/>
          <p:nvPr/>
        </p:nvGrpSpPr>
        <p:grpSpPr>
          <a:xfrm>
            <a:off x="-212108" y="-90359"/>
            <a:ext cx="1908216" cy="5225404"/>
            <a:chOff x="1026284" y="-180719"/>
            <a:chExt cx="3816432" cy="10450808"/>
          </a:xfrm>
        </p:grpSpPr>
        <p:sp>
          <p:nvSpPr>
            <p:cNvPr id="351" name="Google Shape;351;p45"/>
            <p:cNvSpPr/>
            <p:nvPr/>
          </p:nvSpPr>
          <p:spPr>
            <a:xfrm>
              <a:off x="1026284" y="-180719"/>
              <a:ext cx="3814476" cy="10450808"/>
            </a:xfrm>
            <a:custGeom>
              <a:rect b="b" l="l" r="r" t="t"/>
              <a:pathLst>
                <a:path extrusionOk="0" h="10450808" w="10450619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45"/>
            <p:cNvSpPr/>
            <p:nvPr/>
          </p:nvSpPr>
          <p:spPr>
            <a:xfrm>
              <a:off x="1033531" y="9306856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45"/>
            <p:cNvSpPr/>
            <p:nvPr/>
          </p:nvSpPr>
          <p:spPr>
            <a:xfrm>
              <a:off x="1033531" y="835811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45"/>
            <p:cNvSpPr/>
            <p:nvPr/>
          </p:nvSpPr>
          <p:spPr>
            <a:xfrm>
              <a:off x="1033531" y="7409283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45"/>
            <p:cNvSpPr/>
            <p:nvPr/>
          </p:nvSpPr>
          <p:spPr>
            <a:xfrm>
              <a:off x="1033531" y="6460545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45"/>
            <p:cNvSpPr/>
            <p:nvPr/>
          </p:nvSpPr>
          <p:spPr>
            <a:xfrm>
              <a:off x="1033531" y="551180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45"/>
            <p:cNvSpPr/>
            <p:nvPr/>
          </p:nvSpPr>
          <p:spPr>
            <a:xfrm>
              <a:off x="1033531" y="456306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45"/>
            <p:cNvSpPr/>
            <p:nvPr/>
          </p:nvSpPr>
          <p:spPr>
            <a:xfrm>
              <a:off x="1033531" y="3614330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45"/>
            <p:cNvSpPr/>
            <p:nvPr/>
          </p:nvSpPr>
          <p:spPr>
            <a:xfrm>
              <a:off x="1033531" y="2665592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45"/>
            <p:cNvSpPr/>
            <p:nvPr/>
          </p:nvSpPr>
          <p:spPr>
            <a:xfrm>
              <a:off x="1033531" y="171675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45"/>
            <p:cNvSpPr/>
            <p:nvPr/>
          </p:nvSpPr>
          <p:spPr>
            <a:xfrm>
              <a:off x="1033531" y="768019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45"/>
            <p:cNvSpPr/>
            <p:nvPr/>
          </p:nvSpPr>
          <p:spPr>
            <a:xfrm>
              <a:off x="482126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45"/>
            <p:cNvSpPr/>
            <p:nvPr/>
          </p:nvSpPr>
          <p:spPr>
            <a:xfrm>
              <a:off x="3872543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45"/>
            <p:cNvSpPr/>
            <p:nvPr/>
          </p:nvSpPr>
          <p:spPr>
            <a:xfrm>
              <a:off x="2923726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45"/>
            <p:cNvSpPr/>
            <p:nvPr/>
          </p:nvSpPr>
          <p:spPr>
            <a:xfrm>
              <a:off x="197500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6" name="Google Shape;366;p45"/>
          <p:cNvSpPr/>
          <p:nvPr/>
        </p:nvSpPr>
        <p:spPr>
          <a:xfrm>
            <a:off x="5370596" y="0"/>
            <a:ext cx="3773400" cy="514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45"/>
          <p:cNvSpPr txBox="1"/>
          <p:nvPr/>
        </p:nvSpPr>
        <p:spPr>
          <a:xfrm>
            <a:off x="537302" y="134200"/>
            <a:ext cx="5416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 Reiterate…</a:t>
            </a:r>
            <a:endParaRPr b="0" i="0" sz="36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8" name="Google Shape;368;p45"/>
          <p:cNvSpPr txBox="1"/>
          <p:nvPr/>
        </p:nvSpPr>
        <p:spPr>
          <a:xfrm>
            <a:off x="1696100" y="1204875"/>
            <a:ext cx="74478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●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After looking at available metrics of flights, locations, carriers, delays, cancellations, and all over time we see a </a:t>
            </a:r>
            <a:r>
              <a:rPr b="1" i="1" lang="en" sz="1800" u="sng">
                <a:latin typeface="Barlow"/>
                <a:ea typeface="Barlow"/>
                <a:cs typeface="Barlow"/>
                <a:sym typeface="Barlow"/>
              </a:rPr>
              <a:t>significant impact of COVID-19.</a:t>
            </a:r>
            <a:endParaRPr b="1" i="1" sz="1800" u="sng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●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Reached an all-time high in March 2020.</a:t>
            </a:r>
            <a:endParaRPr b="1"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●"/>
            </a:pPr>
            <a:r>
              <a:rPr b="1" i="1" lang="en" sz="1800" u="sng">
                <a:latin typeface="Barlow"/>
                <a:ea typeface="Barlow"/>
                <a:cs typeface="Barlow"/>
                <a:sym typeface="Barlow"/>
              </a:rPr>
              <a:t>Atlantic</a:t>
            </a: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 has the highest delay rate.</a:t>
            </a:r>
            <a:endParaRPr b="1"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●"/>
            </a:pPr>
            <a:r>
              <a:rPr b="1" i="1" lang="en" sz="1800" u="sng">
                <a:latin typeface="Barlow"/>
                <a:ea typeface="Barlow"/>
                <a:cs typeface="Barlow"/>
                <a:sym typeface="Barlow"/>
              </a:rPr>
              <a:t>Expressjet</a:t>
            </a: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 has the highest cancellation rate.</a:t>
            </a:r>
            <a:endParaRPr b="1" sz="1800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69" name="Google Shape;369;p45"/>
          <p:cNvGrpSpPr/>
          <p:nvPr/>
        </p:nvGrpSpPr>
        <p:grpSpPr>
          <a:xfrm>
            <a:off x="530216" y="230138"/>
            <a:ext cx="430235" cy="721684"/>
            <a:chOff x="11480271" y="5948025"/>
            <a:chExt cx="860470" cy="1443368"/>
          </a:xfrm>
        </p:grpSpPr>
        <p:sp>
          <p:nvSpPr>
            <p:cNvPr id="370" name="Google Shape;370;p45"/>
            <p:cNvSpPr/>
            <p:nvPr/>
          </p:nvSpPr>
          <p:spPr>
            <a:xfrm>
              <a:off x="11547869" y="5948025"/>
              <a:ext cx="725307" cy="724405"/>
            </a:xfrm>
            <a:custGeom>
              <a:rect b="b" l="l" r="r" t="t"/>
              <a:pathLst>
                <a:path extrusionOk="0" h="724405" w="725307">
                  <a:moveTo>
                    <a:pt x="725307" y="362203"/>
                  </a:moveTo>
                  <a:cubicBezTo>
                    <a:pt x="725307" y="562242"/>
                    <a:pt x="562942" y="724406"/>
                    <a:pt x="362654" y="724406"/>
                  </a:cubicBezTo>
                  <a:cubicBezTo>
                    <a:pt x="162366" y="724406"/>
                    <a:pt x="0" y="562242"/>
                    <a:pt x="0" y="362203"/>
                  </a:cubicBezTo>
                  <a:cubicBezTo>
                    <a:pt x="0" y="162164"/>
                    <a:pt x="162366" y="0"/>
                    <a:pt x="362654" y="0"/>
                  </a:cubicBezTo>
                  <a:cubicBezTo>
                    <a:pt x="562942" y="0"/>
                    <a:pt x="725307" y="162164"/>
                    <a:pt x="725307" y="362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45"/>
            <p:cNvSpPr/>
            <p:nvPr/>
          </p:nvSpPr>
          <p:spPr>
            <a:xfrm>
              <a:off x="11480271" y="6204520"/>
              <a:ext cx="860470" cy="1114920"/>
            </a:xfrm>
            <a:custGeom>
              <a:rect b="b" l="l" r="r" t="t"/>
              <a:pathLst>
                <a:path extrusionOk="0" h="1114920" w="860470">
                  <a:moveTo>
                    <a:pt x="634217" y="1114921"/>
                  </a:moveTo>
                  <a:lnTo>
                    <a:pt x="226231" y="1114921"/>
                  </a:lnTo>
                  <a:cubicBezTo>
                    <a:pt x="219302" y="1114921"/>
                    <a:pt x="213684" y="1109310"/>
                    <a:pt x="213684" y="1102389"/>
                  </a:cubicBezTo>
                  <a:lnTo>
                    <a:pt x="213684" y="869735"/>
                  </a:lnTo>
                  <a:cubicBezTo>
                    <a:pt x="213684" y="829632"/>
                    <a:pt x="195120" y="791896"/>
                    <a:pt x="162754" y="766209"/>
                  </a:cubicBezTo>
                  <a:cubicBezTo>
                    <a:pt x="46643" y="674058"/>
                    <a:pt x="-13274" y="530691"/>
                    <a:pt x="2483" y="382699"/>
                  </a:cubicBezTo>
                  <a:cubicBezTo>
                    <a:pt x="24147" y="179281"/>
                    <a:pt x="194888" y="15220"/>
                    <a:pt x="399649" y="1073"/>
                  </a:cubicBezTo>
                  <a:cubicBezTo>
                    <a:pt x="520404" y="-7280"/>
                    <a:pt x="635577" y="33356"/>
                    <a:pt x="723701" y="115497"/>
                  </a:cubicBezTo>
                  <a:cubicBezTo>
                    <a:pt x="810618" y="196505"/>
                    <a:pt x="860470" y="311040"/>
                    <a:pt x="860470" y="429723"/>
                  </a:cubicBezTo>
                  <a:cubicBezTo>
                    <a:pt x="860470" y="561683"/>
                    <a:pt x="800981" y="684454"/>
                    <a:pt x="697265" y="766552"/>
                  </a:cubicBezTo>
                  <a:cubicBezTo>
                    <a:pt x="665168" y="791957"/>
                    <a:pt x="646764" y="829558"/>
                    <a:pt x="646764" y="869711"/>
                  </a:cubicBezTo>
                  <a:lnTo>
                    <a:pt x="646764" y="1102389"/>
                  </a:lnTo>
                  <a:cubicBezTo>
                    <a:pt x="646764" y="1109310"/>
                    <a:pt x="641146" y="1114921"/>
                    <a:pt x="634217" y="1114921"/>
                  </a:cubicBezTo>
                  <a:close/>
                  <a:moveTo>
                    <a:pt x="238778" y="1089858"/>
                  </a:moveTo>
                  <a:lnTo>
                    <a:pt x="621669" y="1089858"/>
                  </a:lnTo>
                  <a:lnTo>
                    <a:pt x="621669" y="869711"/>
                  </a:lnTo>
                  <a:cubicBezTo>
                    <a:pt x="621669" y="821861"/>
                    <a:pt x="643541" y="777101"/>
                    <a:pt x="681679" y="746910"/>
                  </a:cubicBezTo>
                  <a:cubicBezTo>
                    <a:pt x="779355" y="669591"/>
                    <a:pt x="835376" y="553980"/>
                    <a:pt x="835376" y="429723"/>
                  </a:cubicBezTo>
                  <a:cubicBezTo>
                    <a:pt x="835376" y="317960"/>
                    <a:pt x="788434" y="210108"/>
                    <a:pt x="706577" y="133817"/>
                  </a:cubicBezTo>
                  <a:cubicBezTo>
                    <a:pt x="623605" y="56486"/>
                    <a:pt x="515312" y="18267"/>
                    <a:pt x="401377" y="26075"/>
                  </a:cubicBezTo>
                  <a:cubicBezTo>
                    <a:pt x="208587" y="39396"/>
                    <a:pt x="47832" y="193850"/>
                    <a:pt x="27443" y="385354"/>
                  </a:cubicBezTo>
                  <a:cubicBezTo>
                    <a:pt x="12598" y="524762"/>
                    <a:pt x="69018" y="659801"/>
                    <a:pt x="178364" y="746592"/>
                  </a:cubicBezTo>
                  <a:cubicBezTo>
                    <a:pt x="216759" y="777058"/>
                    <a:pt x="238778" y="821940"/>
                    <a:pt x="238778" y="869735"/>
                  </a:cubicBezTo>
                  <a:lnTo>
                    <a:pt x="238778" y="10898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45"/>
            <p:cNvSpPr/>
            <p:nvPr/>
          </p:nvSpPr>
          <p:spPr>
            <a:xfrm>
              <a:off x="11748561" y="7294378"/>
              <a:ext cx="317765" cy="97015"/>
            </a:xfrm>
            <a:custGeom>
              <a:rect b="b" l="l" r="r" t="t"/>
              <a:pathLst>
                <a:path extrusionOk="0" h="97015" w="317765">
                  <a:moveTo>
                    <a:pt x="158880" y="97016"/>
                  </a:moveTo>
                  <a:cubicBezTo>
                    <a:pt x="69788" y="97016"/>
                    <a:pt x="0" y="59904"/>
                    <a:pt x="0" y="12532"/>
                  </a:cubicBezTo>
                  <a:cubicBezTo>
                    <a:pt x="0" y="5611"/>
                    <a:pt x="5618" y="0"/>
                    <a:pt x="12547" y="0"/>
                  </a:cubicBezTo>
                  <a:cubicBezTo>
                    <a:pt x="19476" y="0"/>
                    <a:pt x="25094" y="5611"/>
                    <a:pt x="25094" y="12532"/>
                  </a:cubicBezTo>
                  <a:cubicBezTo>
                    <a:pt x="25094" y="40636"/>
                    <a:pt x="80037" y="71953"/>
                    <a:pt x="158880" y="71953"/>
                  </a:cubicBezTo>
                  <a:cubicBezTo>
                    <a:pt x="237722" y="71953"/>
                    <a:pt x="292672" y="40636"/>
                    <a:pt x="292672" y="12532"/>
                  </a:cubicBezTo>
                  <a:cubicBezTo>
                    <a:pt x="292672" y="5611"/>
                    <a:pt x="298290" y="0"/>
                    <a:pt x="305219" y="0"/>
                  </a:cubicBezTo>
                  <a:cubicBezTo>
                    <a:pt x="312148" y="0"/>
                    <a:pt x="317766" y="5611"/>
                    <a:pt x="317766" y="12532"/>
                  </a:cubicBezTo>
                  <a:cubicBezTo>
                    <a:pt x="317766" y="59904"/>
                    <a:pt x="247972" y="97016"/>
                    <a:pt x="158880" y="970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45"/>
            <p:cNvSpPr/>
            <p:nvPr/>
          </p:nvSpPr>
          <p:spPr>
            <a:xfrm>
              <a:off x="11645390" y="7026774"/>
              <a:ext cx="530215" cy="60012"/>
            </a:xfrm>
            <a:custGeom>
              <a:rect b="b" l="l" r="r" t="t"/>
              <a:pathLst>
                <a:path extrusionOk="0" h="60012" w="530215">
                  <a:moveTo>
                    <a:pt x="12535" y="60013"/>
                  </a:moveTo>
                  <a:cubicBezTo>
                    <a:pt x="5998" y="60013"/>
                    <a:pt x="490" y="54959"/>
                    <a:pt x="30" y="48350"/>
                  </a:cubicBezTo>
                  <a:cubicBezTo>
                    <a:pt x="-447" y="41442"/>
                    <a:pt x="4766" y="35458"/>
                    <a:pt x="11677" y="34980"/>
                  </a:cubicBezTo>
                  <a:lnTo>
                    <a:pt x="516799" y="23"/>
                  </a:lnTo>
                  <a:cubicBezTo>
                    <a:pt x="523912" y="-387"/>
                    <a:pt x="529708" y="4759"/>
                    <a:pt x="530185" y="11655"/>
                  </a:cubicBezTo>
                  <a:cubicBezTo>
                    <a:pt x="530663" y="18563"/>
                    <a:pt x="525450" y="24548"/>
                    <a:pt x="518539" y="25025"/>
                  </a:cubicBezTo>
                  <a:lnTo>
                    <a:pt x="13417" y="59982"/>
                  </a:lnTo>
                  <a:cubicBezTo>
                    <a:pt x="13117" y="60001"/>
                    <a:pt x="12823" y="60013"/>
                    <a:pt x="12535" y="60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45"/>
            <p:cNvSpPr/>
            <p:nvPr/>
          </p:nvSpPr>
          <p:spPr>
            <a:xfrm>
              <a:off x="11645390" y="7106931"/>
              <a:ext cx="530215" cy="60008"/>
            </a:xfrm>
            <a:custGeom>
              <a:rect b="b" l="l" r="r" t="t"/>
              <a:pathLst>
                <a:path extrusionOk="0" h="60008" w="530215">
                  <a:moveTo>
                    <a:pt x="12535" y="60008"/>
                  </a:moveTo>
                  <a:cubicBezTo>
                    <a:pt x="5998" y="60008"/>
                    <a:pt x="490" y="54954"/>
                    <a:pt x="30" y="48345"/>
                  </a:cubicBezTo>
                  <a:cubicBezTo>
                    <a:pt x="-447" y="41437"/>
                    <a:pt x="4766" y="35453"/>
                    <a:pt x="11677" y="34975"/>
                  </a:cubicBezTo>
                  <a:lnTo>
                    <a:pt x="516799" y="18"/>
                  </a:lnTo>
                  <a:cubicBezTo>
                    <a:pt x="523912" y="-343"/>
                    <a:pt x="529708" y="4748"/>
                    <a:pt x="530185" y="11650"/>
                  </a:cubicBezTo>
                  <a:cubicBezTo>
                    <a:pt x="530663" y="18558"/>
                    <a:pt x="525450" y="24543"/>
                    <a:pt x="518539" y="25020"/>
                  </a:cubicBezTo>
                  <a:lnTo>
                    <a:pt x="13417" y="59977"/>
                  </a:lnTo>
                  <a:cubicBezTo>
                    <a:pt x="13117" y="59996"/>
                    <a:pt x="12823" y="60008"/>
                    <a:pt x="12535" y="600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45"/>
            <p:cNvSpPr/>
            <p:nvPr/>
          </p:nvSpPr>
          <p:spPr>
            <a:xfrm>
              <a:off x="11645390" y="7187072"/>
              <a:ext cx="530215" cy="60024"/>
            </a:xfrm>
            <a:custGeom>
              <a:rect b="b" l="l" r="r" t="t"/>
              <a:pathLst>
                <a:path extrusionOk="0" h="60024" w="530215">
                  <a:moveTo>
                    <a:pt x="12535" y="60024"/>
                  </a:moveTo>
                  <a:cubicBezTo>
                    <a:pt x="5998" y="60024"/>
                    <a:pt x="490" y="54970"/>
                    <a:pt x="30" y="48362"/>
                  </a:cubicBezTo>
                  <a:cubicBezTo>
                    <a:pt x="-447" y="41453"/>
                    <a:pt x="4766" y="35469"/>
                    <a:pt x="11677" y="34992"/>
                  </a:cubicBezTo>
                  <a:lnTo>
                    <a:pt x="516799" y="28"/>
                  </a:lnTo>
                  <a:cubicBezTo>
                    <a:pt x="523912" y="-431"/>
                    <a:pt x="529708" y="4764"/>
                    <a:pt x="530185" y="11660"/>
                  </a:cubicBezTo>
                  <a:cubicBezTo>
                    <a:pt x="530663" y="18569"/>
                    <a:pt x="525450" y="24553"/>
                    <a:pt x="518539" y="25030"/>
                  </a:cubicBezTo>
                  <a:lnTo>
                    <a:pt x="13417" y="59994"/>
                  </a:lnTo>
                  <a:cubicBezTo>
                    <a:pt x="13117" y="60012"/>
                    <a:pt x="12823" y="60024"/>
                    <a:pt x="12535" y="60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6"/>
          <p:cNvSpPr/>
          <p:nvPr/>
        </p:nvSpPr>
        <p:spPr>
          <a:xfrm rot="10800000">
            <a:off x="4749095" y="-399975"/>
            <a:ext cx="6391200" cy="6391200"/>
          </a:xfrm>
          <a:prstGeom prst="chord">
            <a:avLst>
              <a:gd fmla="val 14385217" name="adj1"/>
              <a:gd fmla="val 7208317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46"/>
          <p:cNvSpPr/>
          <p:nvPr/>
        </p:nvSpPr>
        <p:spPr>
          <a:xfrm>
            <a:off x="7114102" y="1090057"/>
            <a:ext cx="1810639" cy="1810639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2" name="Google Shape;382;p46"/>
          <p:cNvGrpSpPr/>
          <p:nvPr/>
        </p:nvGrpSpPr>
        <p:grpSpPr>
          <a:xfrm>
            <a:off x="6082146" y="514350"/>
            <a:ext cx="2134522" cy="4222484"/>
            <a:chOff x="0" y="0"/>
            <a:chExt cx="2620010" cy="5182870"/>
          </a:xfrm>
        </p:grpSpPr>
        <p:sp>
          <p:nvSpPr>
            <p:cNvPr id="383" name="Google Shape;383;p46"/>
            <p:cNvSpPr/>
            <p:nvPr/>
          </p:nvSpPr>
          <p:spPr>
            <a:xfrm>
              <a:off x="53340" y="25400"/>
              <a:ext cx="2513330" cy="5132070"/>
            </a:xfrm>
            <a:custGeom>
              <a:rect b="b" l="l" r="r" t="t"/>
              <a:pathLst>
                <a:path extrusionOk="0"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6"/>
            <p:cNvSpPr/>
            <p:nvPr/>
          </p:nvSpPr>
          <p:spPr>
            <a:xfrm>
              <a:off x="185420" y="156210"/>
              <a:ext cx="2251710" cy="4876800"/>
            </a:xfrm>
            <a:custGeom>
              <a:rect b="b" l="l" r="r" t="t"/>
              <a:pathLst>
                <a:path extrusionOk="0"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6"/>
            <p:cNvSpPr/>
            <p:nvPr/>
          </p:nvSpPr>
          <p:spPr>
            <a:xfrm>
              <a:off x="1121410" y="198120"/>
              <a:ext cx="347980" cy="43180"/>
            </a:xfrm>
            <a:custGeom>
              <a:rect b="b" l="l" r="r" t="t"/>
              <a:pathLst>
                <a:path extrusionOk="0"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6"/>
            <p:cNvSpPr/>
            <p:nvPr/>
          </p:nvSpPr>
          <p:spPr>
            <a:xfrm>
              <a:off x="1578312" y="187909"/>
              <a:ext cx="66636" cy="63602"/>
            </a:xfrm>
            <a:custGeom>
              <a:rect b="b" l="l" r="r" t="t"/>
              <a:pathLst>
                <a:path extrusionOk="0"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6"/>
            <p:cNvSpPr/>
            <p:nvPr/>
          </p:nvSpPr>
          <p:spPr>
            <a:xfrm>
              <a:off x="0" y="685800"/>
              <a:ext cx="27940" cy="213360"/>
            </a:xfrm>
            <a:custGeom>
              <a:rect b="b" l="l" r="r" t="t"/>
              <a:pathLst>
                <a:path extrusionOk="0"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6"/>
            <p:cNvSpPr/>
            <p:nvPr/>
          </p:nvSpPr>
          <p:spPr>
            <a:xfrm>
              <a:off x="0" y="1057910"/>
              <a:ext cx="27940" cy="384810"/>
            </a:xfrm>
            <a:custGeom>
              <a:rect b="b" l="l" r="r" t="t"/>
              <a:pathLst>
                <a:path extrusionOk="0"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46"/>
            <p:cNvSpPr/>
            <p:nvPr/>
          </p:nvSpPr>
          <p:spPr>
            <a:xfrm>
              <a:off x="0" y="1526540"/>
              <a:ext cx="27940" cy="386080"/>
            </a:xfrm>
            <a:custGeom>
              <a:rect b="b" l="l" r="r" t="t"/>
              <a:pathLst>
                <a:path extrusionOk="0"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6"/>
            <p:cNvSpPr/>
            <p:nvPr/>
          </p:nvSpPr>
          <p:spPr>
            <a:xfrm>
              <a:off x="2592070" y="1184910"/>
              <a:ext cx="27940" cy="618490"/>
            </a:xfrm>
            <a:custGeom>
              <a:rect b="b" l="l" r="r" t="t"/>
              <a:pathLst>
                <a:path extrusionOk="0"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6"/>
            <p:cNvSpPr/>
            <p:nvPr/>
          </p:nvSpPr>
          <p:spPr>
            <a:xfrm>
              <a:off x="27940" y="0"/>
              <a:ext cx="2564130" cy="5182870"/>
            </a:xfrm>
            <a:custGeom>
              <a:rect b="b" l="l" r="r" t="t"/>
              <a:pathLst>
                <a:path extrusionOk="0"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2" name="Google Shape;392;p46"/>
          <p:cNvSpPr txBox="1"/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>
                <a:solidFill>
                  <a:schemeClr val="lt2"/>
                </a:solidFill>
              </a:rPr>
              <a:t>Questions, Comments, Thoughts?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47"/>
          <p:cNvGrpSpPr/>
          <p:nvPr/>
        </p:nvGrpSpPr>
        <p:grpSpPr>
          <a:xfrm>
            <a:off x="-768525" y="-48199"/>
            <a:ext cx="5225404" cy="5225404"/>
            <a:chOff x="-1537049" y="-96399"/>
            <a:chExt cx="10450808" cy="10450808"/>
          </a:xfrm>
        </p:grpSpPr>
        <p:sp>
          <p:nvSpPr>
            <p:cNvPr id="398" name="Google Shape;398;p47"/>
            <p:cNvSpPr/>
            <p:nvPr/>
          </p:nvSpPr>
          <p:spPr>
            <a:xfrm>
              <a:off x="-1537049" y="-96399"/>
              <a:ext cx="10450808" cy="10450808"/>
            </a:xfrm>
            <a:custGeom>
              <a:rect b="b" l="l" r="r" t="t"/>
              <a:pathLst>
                <a:path extrusionOk="0" h="10450808" w="10450808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47"/>
            <p:cNvSpPr/>
            <p:nvPr/>
          </p:nvSpPr>
          <p:spPr>
            <a:xfrm>
              <a:off x="-1529802" y="9391176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47"/>
            <p:cNvSpPr/>
            <p:nvPr/>
          </p:nvSpPr>
          <p:spPr>
            <a:xfrm>
              <a:off x="-1529802" y="8442438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47"/>
            <p:cNvSpPr/>
            <p:nvPr/>
          </p:nvSpPr>
          <p:spPr>
            <a:xfrm>
              <a:off x="-1529802" y="7493603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47"/>
            <p:cNvSpPr/>
            <p:nvPr/>
          </p:nvSpPr>
          <p:spPr>
            <a:xfrm>
              <a:off x="-1529802" y="6544865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47"/>
            <p:cNvSpPr/>
            <p:nvPr/>
          </p:nvSpPr>
          <p:spPr>
            <a:xfrm>
              <a:off x="-1529802" y="5596127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47"/>
            <p:cNvSpPr/>
            <p:nvPr/>
          </p:nvSpPr>
          <p:spPr>
            <a:xfrm>
              <a:off x="-1529802" y="4647388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47"/>
            <p:cNvSpPr/>
            <p:nvPr/>
          </p:nvSpPr>
          <p:spPr>
            <a:xfrm>
              <a:off x="-1529802" y="3698650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47"/>
            <p:cNvSpPr/>
            <p:nvPr/>
          </p:nvSpPr>
          <p:spPr>
            <a:xfrm>
              <a:off x="-1529802" y="2749912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47"/>
            <p:cNvSpPr/>
            <p:nvPr/>
          </p:nvSpPr>
          <p:spPr>
            <a:xfrm>
              <a:off x="-1529802" y="1801077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47"/>
            <p:cNvSpPr/>
            <p:nvPr/>
          </p:nvSpPr>
          <p:spPr>
            <a:xfrm>
              <a:off x="-1529802" y="852339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47"/>
            <p:cNvSpPr/>
            <p:nvPr/>
          </p:nvSpPr>
          <p:spPr>
            <a:xfrm>
              <a:off x="7950525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47"/>
            <p:cNvSpPr/>
            <p:nvPr/>
          </p:nvSpPr>
          <p:spPr>
            <a:xfrm>
              <a:off x="7001787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47"/>
            <p:cNvSpPr/>
            <p:nvPr/>
          </p:nvSpPr>
          <p:spPr>
            <a:xfrm>
              <a:off x="6052952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47"/>
            <p:cNvSpPr/>
            <p:nvPr/>
          </p:nvSpPr>
          <p:spPr>
            <a:xfrm>
              <a:off x="5104214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47"/>
            <p:cNvSpPr/>
            <p:nvPr/>
          </p:nvSpPr>
          <p:spPr>
            <a:xfrm>
              <a:off x="4155476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47"/>
            <p:cNvSpPr/>
            <p:nvPr/>
          </p:nvSpPr>
          <p:spPr>
            <a:xfrm>
              <a:off x="3206737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47"/>
            <p:cNvSpPr/>
            <p:nvPr/>
          </p:nvSpPr>
          <p:spPr>
            <a:xfrm>
              <a:off x="2257999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47"/>
            <p:cNvSpPr/>
            <p:nvPr/>
          </p:nvSpPr>
          <p:spPr>
            <a:xfrm>
              <a:off x="1309261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47"/>
            <p:cNvSpPr/>
            <p:nvPr/>
          </p:nvSpPr>
          <p:spPr>
            <a:xfrm>
              <a:off x="360426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47"/>
            <p:cNvSpPr/>
            <p:nvPr/>
          </p:nvSpPr>
          <p:spPr>
            <a:xfrm>
              <a:off x="-588311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9" name="Google Shape;419;p47"/>
          <p:cNvSpPr txBox="1"/>
          <p:nvPr/>
        </p:nvSpPr>
        <p:spPr>
          <a:xfrm>
            <a:off x="2022230" y="1913392"/>
            <a:ext cx="5099513" cy="1154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i="0" lang="en" sz="7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Thank you!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20" name="Google Shape;420;p47"/>
          <p:cNvSpPr/>
          <p:nvPr/>
        </p:nvSpPr>
        <p:spPr>
          <a:xfrm>
            <a:off x="244527" y="379439"/>
            <a:ext cx="539646" cy="134912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47"/>
          <p:cNvSpPr/>
          <p:nvPr/>
        </p:nvSpPr>
        <p:spPr>
          <a:xfrm rot="5400000">
            <a:off x="1412630" y="3399051"/>
            <a:ext cx="1219200" cy="1219197"/>
          </a:xfrm>
          <a:custGeom>
            <a:rect b="b" l="l" r="r" t="t"/>
            <a:pathLst>
              <a:path extrusionOk="0" h="2438393" w="243840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47"/>
          <p:cNvSpPr/>
          <p:nvPr/>
        </p:nvSpPr>
        <p:spPr>
          <a:xfrm>
            <a:off x="7446365" y="514350"/>
            <a:ext cx="1400232" cy="700708"/>
          </a:xfrm>
          <a:custGeom>
            <a:rect b="b" l="l" r="r" t="t"/>
            <a:pathLst>
              <a:path extrusionOk="0" h="1401415" w="2800464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8"/>
          <p:cNvSpPr txBox="1"/>
          <p:nvPr/>
        </p:nvSpPr>
        <p:spPr>
          <a:xfrm>
            <a:off x="1552863" y="514350"/>
            <a:ext cx="6972300" cy="63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Team Members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28" name="Google Shape;428;p48"/>
          <p:cNvGrpSpPr/>
          <p:nvPr/>
        </p:nvGrpSpPr>
        <p:grpSpPr>
          <a:xfrm>
            <a:off x="1678350" y="1783325"/>
            <a:ext cx="4943738" cy="246200"/>
            <a:chOff x="196117" y="-6202066"/>
            <a:chExt cx="13183300" cy="656533"/>
          </a:xfrm>
        </p:grpSpPr>
        <p:sp>
          <p:nvSpPr>
            <p:cNvPr id="429" name="Google Shape;429;p48"/>
            <p:cNvSpPr txBox="1"/>
            <p:nvPr/>
          </p:nvSpPr>
          <p:spPr>
            <a:xfrm>
              <a:off x="196117" y="-6202066"/>
              <a:ext cx="53253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en" sz="1500" u="none" cap="none" strike="noStrik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Charlie Freeman</a:t>
              </a:r>
              <a:endParaRPr b="0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30" name="Google Shape;430;p48"/>
            <p:cNvSpPr txBox="1"/>
            <p:nvPr/>
          </p:nvSpPr>
          <p:spPr>
            <a:xfrm>
              <a:off x="9733517" y="-6161133"/>
              <a:ext cx="36459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Team Lead</a:t>
              </a:r>
              <a:endParaRPr b="0" i="0" sz="9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31" name="Google Shape;431;p48"/>
          <p:cNvGrpSpPr/>
          <p:nvPr/>
        </p:nvGrpSpPr>
        <p:grpSpPr>
          <a:xfrm>
            <a:off x="1678353" y="2896275"/>
            <a:ext cx="4943587" cy="230850"/>
            <a:chOff x="-4643537" y="-3264733"/>
            <a:chExt cx="12978701" cy="615600"/>
          </a:xfrm>
        </p:grpSpPr>
        <p:sp>
          <p:nvSpPr>
            <p:cNvPr id="432" name="Google Shape;432;p48"/>
            <p:cNvSpPr txBox="1"/>
            <p:nvPr/>
          </p:nvSpPr>
          <p:spPr>
            <a:xfrm>
              <a:off x="-4643537" y="-3264733"/>
              <a:ext cx="52434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Anthony Rocco-Frank</a:t>
              </a:r>
              <a:endParaRPr b="1" sz="1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33" name="Google Shape;433;p48"/>
            <p:cNvSpPr txBox="1"/>
            <p:nvPr/>
          </p:nvSpPr>
          <p:spPr>
            <a:xfrm>
              <a:off x="4745663" y="-3264733"/>
              <a:ext cx="35895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Data Wizard</a:t>
              </a:r>
              <a:endParaRPr b="0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34" name="Google Shape;434;p48"/>
          <p:cNvGrpSpPr/>
          <p:nvPr/>
        </p:nvGrpSpPr>
        <p:grpSpPr>
          <a:xfrm>
            <a:off x="1678387" y="2530413"/>
            <a:ext cx="4943700" cy="230862"/>
            <a:chOff x="77" y="-1445399"/>
            <a:chExt cx="13183200" cy="615633"/>
          </a:xfrm>
        </p:grpSpPr>
        <p:sp>
          <p:nvSpPr>
            <p:cNvPr id="435" name="Google Shape;435;p48"/>
            <p:cNvSpPr txBox="1"/>
            <p:nvPr/>
          </p:nvSpPr>
          <p:spPr>
            <a:xfrm>
              <a:off x="77" y="-1445399"/>
              <a:ext cx="53253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en" sz="1500" u="none" cap="none" strike="noStrik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Brinda Gajjar</a:t>
              </a:r>
              <a:endParaRPr b="0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36" name="Google Shape;436;p48"/>
            <p:cNvSpPr txBox="1"/>
            <p:nvPr/>
          </p:nvSpPr>
          <p:spPr>
            <a:xfrm>
              <a:off x="9564377" y="-1445366"/>
              <a:ext cx="36189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Team Morale</a:t>
              </a:r>
              <a:endParaRPr b="0" i="0" sz="9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37" name="Google Shape;437;p48"/>
          <p:cNvGrpSpPr/>
          <p:nvPr/>
        </p:nvGrpSpPr>
        <p:grpSpPr>
          <a:xfrm>
            <a:off x="1678361" y="2164513"/>
            <a:ext cx="4943737" cy="230920"/>
            <a:chOff x="-14324176" y="-5065991"/>
            <a:chExt cx="13183300" cy="579620"/>
          </a:xfrm>
        </p:grpSpPr>
        <p:sp>
          <p:nvSpPr>
            <p:cNvPr id="438" name="Google Shape;438;p48"/>
            <p:cNvSpPr txBox="1"/>
            <p:nvPr/>
          </p:nvSpPr>
          <p:spPr>
            <a:xfrm>
              <a:off x="-14324176" y="-5065991"/>
              <a:ext cx="5325900" cy="57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en" sz="1500" u="none" cap="none" strike="noStrik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Christian Nava</a:t>
              </a:r>
              <a:endParaRPr b="0" i="0" sz="7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39" name="Google Shape;439;p48"/>
            <p:cNvSpPr txBox="1"/>
            <p:nvPr/>
          </p:nvSpPr>
          <p:spPr>
            <a:xfrm>
              <a:off x="-4759776" y="-5065972"/>
              <a:ext cx="3618900" cy="57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Co-Team Lead</a:t>
              </a:r>
              <a:endParaRPr b="0" i="0" sz="9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440" name="Google Shape;440;p48"/>
          <p:cNvSpPr/>
          <p:nvPr/>
        </p:nvSpPr>
        <p:spPr>
          <a:xfrm>
            <a:off x="0" y="0"/>
            <a:ext cx="95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1" name="Google Shape;441;p48"/>
          <p:cNvGrpSpPr/>
          <p:nvPr/>
        </p:nvGrpSpPr>
        <p:grpSpPr>
          <a:xfrm>
            <a:off x="-944609" y="-4"/>
            <a:ext cx="1891805" cy="5180466"/>
            <a:chOff x="1026284" y="-180719"/>
            <a:chExt cx="3816432" cy="10450808"/>
          </a:xfrm>
        </p:grpSpPr>
        <p:sp>
          <p:nvSpPr>
            <p:cNvPr id="442" name="Google Shape;442;p48"/>
            <p:cNvSpPr/>
            <p:nvPr/>
          </p:nvSpPr>
          <p:spPr>
            <a:xfrm>
              <a:off x="1026284" y="-180719"/>
              <a:ext cx="3814476" cy="10450808"/>
            </a:xfrm>
            <a:custGeom>
              <a:rect b="b" l="l" r="r" t="t"/>
              <a:pathLst>
                <a:path extrusionOk="0" h="10450808" w="10450619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48"/>
            <p:cNvSpPr/>
            <p:nvPr/>
          </p:nvSpPr>
          <p:spPr>
            <a:xfrm>
              <a:off x="1033531" y="9306856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48"/>
            <p:cNvSpPr/>
            <p:nvPr/>
          </p:nvSpPr>
          <p:spPr>
            <a:xfrm>
              <a:off x="1033531" y="835811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48"/>
            <p:cNvSpPr/>
            <p:nvPr/>
          </p:nvSpPr>
          <p:spPr>
            <a:xfrm>
              <a:off x="1033531" y="7409283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48"/>
            <p:cNvSpPr/>
            <p:nvPr/>
          </p:nvSpPr>
          <p:spPr>
            <a:xfrm>
              <a:off x="1033531" y="6460545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48"/>
            <p:cNvSpPr/>
            <p:nvPr/>
          </p:nvSpPr>
          <p:spPr>
            <a:xfrm>
              <a:off x="1033531" y="551180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48"/>
            <p:cNvSpPr/>
            <p:nvPr/>
          </p:nvSpPr>
          <p:spPr>
            <a:xfrm>
              <a:off x="1033531" y="456306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48"/>
            <p:cNvSpPr/>
            <p:nvPr/>
          </p:nvSpPr>
          <p:spPr>
            <a:xfrm>
              <a:off x="1033531" y="3614330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48"/>
            <p:cNvSpPr/>
            <p:nvPr/>
          </p:nvSpPr>
          <p:spPr>
            <a:xfrm>
              <a:off x="1033531" y="2665592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48"/>
            <p:cNvSpPr/>
            <p:nvPr/>
          </p:nvSpPr>
          <p:spPr>
            <a:xfrm>
              <a:off x="1033531" y="171675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48"/>
            <p:cNvSpPr/>
            <p:nvPr/>
          </p:nvSpPr>
          <p:spPr>
            <a:xfrm>
              <a:off x="1033531" y="768019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48"/>
            <p:cNvSpPr/>
            <p:nvPr/>
          </p:nvSpPr>
          <p:spPr>
            <a:xfrm>
              <a:off x="482126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48"/>
            <p:cNvSpPr/>
            <p:nvPr/>
          </p:nvSpPr>
          <p:spPr>
            <a:xfrm>
              <a:off x="3872543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48"/>
            <p:cNvSpPr/>
            <p:nvPr/>
          </p:nvSpPr>
          <p:spPr>
            <a:xfrm>
              <a:off x="2923726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48"/>
            <p:cNvSpPr/>
            <p:nvPr/>
          </p:nvSpPr>
          <p:spPr>
            <a:xfrm>
              <a:off x="197500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7" name="Google Shape;457;p48"/>
          <p:cNvSpPr txBox="1"/>
          <p:nvPr/>
        </p:nvSpPr>
        <p:spPr>
          <a:xfrm>
            <a:off x="1552875" y="3180425"/>
            <a:ext cx="5069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         Madeline Vicuna	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58" name="Google Shape;458;p48"/>
          <p:cNvSpPr txBox="1"/>
          <p:nvPr/>
        </p:nvSpPr>
        <p:spPr>
          <a:xfrm>
            <a:off x="5082800" y="3180425"/>
            <a:ext cx="1539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     PPT  &amp; Jokes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59" name="Google Shape;459;p48"/>
          <p:cNvGrpSpPr/>
          <p:nvPr/>
        </p:nvGrpSpPr>
        <p:grpSpPr>
          <a:xfrm>
            <a:off x="8125732" y="554474"/>
            <a:ext cx="583318" cy="550897"/>
            <a:chOff x="11174763" y="4582518"/>
            <a:chExt cx="1166636" cy="1101793"/>
          </a:xfrm>
        </p:grpSpPr>
        <p:sp>
          <p:nvSpPr>
            <p:cNvPr id="460" name="Google Shape;460;p48"/>
            <p:cNvSpPr/>
            <p:nvPr/>
          </p:nvSpPr>
          <p:spPr>
            <a:xfrm>
              <a:off x="11198068" y="4706208"/>
              <a:ext cx="550632" cy="978103"/>
            </a:xfrm>
            <a:custGeom>
              <a:rect b="b" l="l" r="r" t="t"/>
              <a:pathLst>
                <a:path extrusionOk="0" h="978103" w="550632">
                  <a:moveTo>
                    <a:pt x="502657" y="93529"/>
                  </a:moveTo>
                  <a:cubicBezTo>
                    <a:pt x="411143" y="3764"/>
                    <a:pt x="281471" y="-24410"/>
                    <a:pt x="174609" y="22214"/>
                  </a:cubicBezTo>
                  <a:cubicBezTo>
                    <a:pt x="66809" y="69246"/>
                    <a:pt x="-4133" y="185761"/>
                    <a:pt x="187" y="312059"/>
                  </a:cubicBezTo>
                  <a:cubicBezTo>
                    <a:pt x="3282" y="402553"/>
                    <a:pt x="40685" y="481409"/>
                    <a:pt x="90740" y="554453"/>
                  </a:cubicBezTo>
                  <a:cubicBezTo>
                    <a:pt x="209378" y="727579"/>
                    <a:pt x="372225" y="854320"/>
                    <a:pt x="539609" y="975886"/>
                  </a:cubicBezTo>
                  <a:cubicBezTo>
                    <a:pt x="542035" y="977648"/>
                    <a:pt x="546224" y="978266"/>
                    <a:pt x="550633" y="978069"/>
                  </a:cubicBezTo>
                  <a:lnTo>
                    <a:pt x="550633" y="140970"/>
                  </a:lnTo>
                  <a:cubicBezTo>
                    <a:pt x="533515" y="124034"/>
                    <a:pt x="518132" y="108710"/>
                    <a:pt x="502657" y="93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48"/>
            <p:cNvSpPr/>
            <p:nvPr/>
          </p:nvSpPr>
          <p:spPr>
            <a:xfrm>
              <a:off x="11174763" y="4582518"/>
              <a:ext cx="1166636" cy="1039446"/>
            </a:xfrm>
            <a:custGeom>
              <a:rect b="b" l="l" r="r" t="t"/>
              <a:pathLst>
                <a:path extrusionOk="0" h="1039446" w="1166636">
                  <a:moveTo>
                    <a:pt x="581949" y="1039447"/>
                  </a:moveTo>
                  <a:cubicBezTo>
                    <a:pt x="575131" y="1039447"/>
                    <a:pt x="568511" y="1037910"/>
                    <a:pt x="563682" y="1034409"/>
                  </a:cubicBezTo>
                  <a:cubicBezTo>
                    <a:pt x="395986" y="912617"/>
                    <a:pt x="221751" y="778384"/>
                    <a:pt x="96262" y="595260"/>
                  </a:cubicBezTo>
                  <a:cubicBezTo>
                    <a:pt x="33623" y="503854"/>
                    <a:pt x="3097" y="421870"/>
                    <a:pt x="202" y="337249"/>
                  </a:cubicBezTo>
                  <a:cubicBezTo>
                    <a:pt x="-4443" y="201351"/>
                    <a:pt x="71389" y="75595"/>
                    <a:pt x="188910" y="24324"/>
                  </a:cubicBezTo>
                  <a:cubicBezTo>
                    <a:pt x="305157" y="-26389"/>
                    <a:pt x="444336" y="3645"/>
                    <a:pt x="543468" y="100890"/>
                  </a:cubicBezTo>
                  <a:cubicBezTo>
                    <a:pt x="554338" y="111556"/>
                    <a:pt x="565153" y="122276"/>
                    <a:pt x="576521" y="133548"/>
                  </a:cubicBezTo>
                  <a:lnTo>
                    <a:pt x="583788" y="140740"/>
                  </a:lnTo>
                  <a:cubicBezTo>
                    <a:pt x="587050" y="137422"/>
                    <a:pt x="590251" y="134153"/>
                    <a:pt x="593398" y="130930"/>
                  </a:cubicBezTo>
                  <a:cubicBezTo>
                    <a:pt x="606590" y="117443"/>
                    <a:pt x="619054" y="104704"/>
                    <a:pt x="632267" y="92583"/>
                  </a:cubicBezTo>
                  <a:cubicBezTo>
                    <a:pt x="741302" y="-7456"/>
                    <a:pt x="892870" y="-28591"/>
                    <a:pt x="1009424" y="40021"/>
                  </a:cubicBezTo>
                  <a:cubicBezTo>
                    <a:pt x="1130643" y="111366"/>
                    <a:pt x="1191395" y="262301"/>
                    <a:pt x="1157178" y="407064"/>
                  </a:cubicBezTo>
                  <a:cubicBezTo>
                    <a:pt x="1129369" y="524737"/>
                    <a:pt x="1059783" y="617530"/>
                    <a:pt x="1002265" y="685231"/>
                  </a:cubicBezTo>
                  <a:cubicBezTo>
                    <a:pt x="884976" y="823271"/>
                    <a:pt x="742684" y="933670"/>
                    <a:pt x="606393" y="1032397"/>
                  </a:cubicBezTo>
                  <a:cubicBezTo>
                    <a:pt x="600386" y="1036748"/>
                    <a:pt x="590994" y="1039447"/>
                    <a:pt x="581949" y="1039447"/>
                  </a:cubicBezTo>
                  <a:close/>
                  <a:moveTo>
                    <a:pt x="306505" y="27853"/>
                  </a:moveTo>
                  <a:cubicBezTo>
                    <a:pt x="270095" y="27853"/>
                    <a:pt x="233997" y="35045"/>
                    <a:pt x="200079" y="49844"/>
                  </a:cubicBezTo>
                  <a:cubicBezTo>
                    <a:pt x="92938" y="96580"/>
                    <a:pt x="23822" y="211697"/>
                    <a:pt x="28086" y="336297"/>
                  </a:cubicBezTo>
                  <a:cubicBezTo>
                    <a:pt x="30789" y="415399"/>
                    <a:pt x="59770" y="492692"/>
                    <a:pt x="119283" y="579543"/>
                  </a:cubicBezTo>
                  <a:cubicBezTo>
                    <a:pt x="242272" y="759003"/>
                    <a:pt x="414368" y="891529"/>
                    <a:pt x="580103" y="1011894"/>
                  </a:cubicBezTo>
                  <a:cubicBezTo>
                    <a:pt x="581418" y="1012037"/>
                    <a:pt x="587963" y="1011215"/>
                    <a:pt x="590040" y="1009841"/>
                  </a:cubicBezTo>
                  <a:cubicBezTo>
                    <a:pt x="724888" y="912154"/>
                    <a:pt x="865606" y="803020"/>
                    <a:pt x="980988" y="667216"/>
                  </a:cubicBezTo>
                  <a:cubicBezTo>
                    <a:pt x="1036490" y="601901"/>
                    <a:pt x="1103583" y="512569"/>
                    <a:pt x="1130030" y="400674"/>
                  </a:cubicBezTo>
                  <a:cubicBezTo>
                    <a:pt x="1161469" y="267658"/>
                    <a:pt x="1106049" y="129217"/>
                    <a:pt x="995257" y="64004"/>
                  </a:cubicBezTo>
                  <a:cubicBezTo>
                    <a:pt x="889349" y="1660"/>
                    <a:pt x="751069" y="21388"/>
                    <a:pt x="651147" y="113086"/>
                  </a:cubicBezTo>
                  <a:cubicBezTo>
                    <a:pt x="638486" y="124697"/>
                    <a:pt x="626281" y="137171"/>
                    <a:pt x="613360" y="150386"/>
                  </a:cubicBezTo>
                  <a:cubicBezTo>
                    <a:pt x="607060" y="156824"/>
                    <a:pt x="600576" y="163452"/>
                    <a:pt x="593752" y="170284"/>
                  </a:cubicBezTo>
                  <a:cubicBezTo>
                    <a:pt x="588317" y="175702"/>
                    <a:pt x="579517" y="175729"/>
                    <a:pt x="574055" y="170338"/>
                  </a:cubicBezTo>
                  <a:lnTo>
                    <a:pt x="556858" y="153302"/>
                  </a:lnTo>
                  <a:cubicBezTo>
                    <a:pt x="545531" y="142072"/>
                    <a:pt x="534750" y="131379"/>
                    <a:pt x="523907" y="120754"/>
                  </a:cubicBezTo>
                  <a:cubicBezTo>
                    <a:pt x="462119" y="60143"/>
                    <a:pt x="383631" y="27853"/>
                    <a:pt x="306505" y="27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4100"/>
              <a:buNone/>
            </a:pPr>
            <a:r>
              <a:rPr lang="en" sz="3400"/>
              <a:t>“The goal is to turn data into information and information into insight.”</a:t>
            </a:r>
            <a:br>
              <a:rPr lang="en"/>
            </a:br>
            <a:r>
              <a:rPr lang="en" sz="1500"/>
              <a:t>- Carly Fiorina, former CEO of Hewlett Packard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27"/>
          <p:cNvGrpSpPr/>
          <p:nvPr/>
        </p:nvGrpSpPr>
        <p:grpSpPr>
          <a:xfrm>
            <a:off x="-945594" y="-6040"/>
            <a:ext cx="5225404" cy="5225404"/>
            <a:chOff x="-1891188" y="-12079"/>
            <a:chExt cx="10450808" cy="10450808"/>
          </a:xfrm>
        </p:grpSpPr>
        <p:sp>
          <p:nvSpPr>
            <p:cNvPr id="139" name="Google Shape;139;p27"/>
            <p:cNvSpPr/>
            <p:nvPr/>
          </p:nvSpPr>
          <p:spPr>
            <a:xfrm>
              <a:off x="-1891188" y="-12079"/>
              <a:ext cx="10450808" cy="10450808"/>
            </a:xfrm>
            <a:custGeom>
              <a:rect b="b" l="l" r="r" t="t"/>
              <a:pathLst>
                <a:path extrusionOk="0" h="10450808" w="10450808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7"/>
            <p:cNvSpPr/>
            <p:nvPr/>
          </p:nvSpPr>
          <p:spPr>
            <a:xfrm>
              <a:off x="-1883941" y="9475496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7"/>
            <p:cNvSpPr/>
            <p:nvPr/>
          </p:nvSpPr>
          <p:spPr>
            <a:xfrm>
              <a:off x="-1883941" y="8526758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7"/>
            <p:cNvSpPr/>
            <p:nvPr/>
          </p:nvSpPr>
          <p:spPr>
            <a:xfrm>
              <a:off x="-1883941" y="7577923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-1883941" y="6629185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-1883941" y="5680447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-1883941" y="4731708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-1883941" y="3782970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-1883941" y="2834232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-1883941" y="1885397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-1883941" y="936659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7596386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6647648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5698813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4750075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3801337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2852598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1903860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7"/>
            <p:cNvSpPr/>
            <p:nvPr/>
          </p:nvSpPr>
          <p:spPr>
            <a:xfrm>
              <a:off x="955122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6287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-942450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0" name="Google Shape;160;p27"/>
          <p:cNvSpPr/>
          <p:nvPr/>
        </p:nvSpPr>
        <p:spPr>
          <a:xfrm>
            <a:off x="8345654" y="245708"/>
            <a:ext cx="1447657" cy="1447657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" name="Google Shape;161;p27"/>
          <p:cNvGrpSpPr/>
          <p:nvPr/>
        </p:nvGrpSpPr>
        <p:grpSpPr>
          <a:xfrm>
            <a:off x="4572000" y="962573"/>
            <a:ext cx="3548250" cy="2459680"/>
            <a:chOff x="-1616005" y="-1916429"/>
            <a:chExt cx="9462000" cy="5897100"/>
          </a:xfrm>
        </p:grpSpPr>
        <p:sp>
          <p:nvSpPr>
            <p:cNvPr id="162" name="Google Shape;162;p27"/>
            <p:cNvSpPr txBox="1"/>
            <p:nvPr/>
          </p:nvSpPr>
          <p:spPr>
            <a:xfrm>
              <a:off x="-1616005" y="-1916429"/>
              <a:ext cx="9462000" cy="589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100"/>
                <a:buFont typeface="Arial"/>
                <a:buNone/>
              </a:pPr>
              <a:r>
                <a:rPr b="1" lang="en" sz="47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BDE: </a:t>
              </a:r>
              <a:endParaRPr b="1" sz="4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100"/>
                <a:buFont typeface="Arial"/>
                <a:buNone/>
              </a:pPr>
              <a:r>
                <a:rPr b="1" lang="en" sz="4700" u="sng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B</a:t>
              </a:r>
              <a:r>
                <a:rPr b="1" lang="en" sz="47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ig </a:t>
              </a:r>
              <a:r>
                <a:rPr b="1" lang="en" sz="4700" u="sng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D</a:t>
              </a:r>
              <a:r>
                <a:rPr b="1" lang="en" sz="47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ata </a:t>
              </a:r>
              <a:r>
                <a:rPr b="1" lang="en" sz="4700" u="sng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</a:t>
              </a:r>
              <a:r>
                <a:rPr b="1" lang="en" sz="47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xplained</a:t>
              </a:r>
              <a:endParaRPr b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7"/>
            <p:cNvSpPr txBox="1"/>
            <p:nvPr/>
          </p:nvSpPr>
          <p:spPr>
            <a:xfrm>
              <a:off x="-6" y="2160331"/>
              <a:ext cx="7845900" cy="25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625" y="1155450"/>
            <a:ext cx="3755551" cy="259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7"/>
          <p:cNvSpPr txBox="1"/>
          <p:nvPr/>
        </p:nvSpPr>
        <p:spPr>
          <a:xfrm>
            <a:off x="4572000" y="3422250"/>
            <a:ext cx="3669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Now that we’re back in Kansas, let’s dive into the dataset.</a:t>
            </a:r>
            <a:endParaRPr sz="13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8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8"/>
          <p:cNvSpPr txBox="1"/>
          <p:nvPr>
            <p:ph type="title"/>
          </p:nvPr>
        </p:nvSpPr>
        <p:spPr>
          <a:xfrm>
            <a:off x="0" y="514350"/>
            <a:ext cx="9144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i="1" lang="en" sz="3400" u="sng"/>
              <a:t>USA Airline Delay Cause</a:t>
            </a:r>
            <a:endParaRPr i="1" sz="3400" u="sng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 sz="3000"/>
              <a:t>&amp; The Questions We Had</a:t>
            </a:r>
            <a:endParaRPr sz="3000"/>
          </a:p>
        </p:txBody>
      </p:sp>
      <p:sp>
        <p:nvSpPr>
          <p:cNvPr id="173" name="Google Shape;173;p28"/>
          <p:cNvSpPr txBox="1"/>
          <p:nvPr/>
        </p:nvSpPr>
        <p:spPr>
          <a:xfrm>
            <a:off x="1536871" y="1922100"/>
            <a:ext cx="6714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How much of an impact did COVID-19 have on the airline industry?</a:t>
            </a:r>
            <a:endParaRPr b="0" i="0" sz="700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1536871" y="2978700"/>
            <a:ext cx="6714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Which airline has the highest percent of flights get delayed?</a:t>
            </a:r>
            <a:endParaRPr b="1" i="0" sz="700" cap="none" strike="noStrike">
              <a:solidFill>
                <a:schemeClr val="dk1"/>
              </a:solidFill>
            </a:endParaRPr>
          </a:p>
        </p:txBody>
      </p:sp>
      <p:sp>
        <p:nvSpPr>
          <p:cNvPr id="175" name="Google Shape;175;p28"/>
          <p:cNvSpPr txBox="1"/>
          <p:nvPr/>
        </p:nvSpPr>
        <p:spPr>
          <a:xfrm>
            <a:off x="1536871" y="4083600"/>
            <a:ext cx="6714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Which airline has the highest percent of flights get cancelled?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76" name="Google Shape;176;p28"/>
          <p:cNvSpPr/>
          <p:nvPr/>
        </p:nvSpPr>
        <p:spPr>
          <a:xfrm>
            <a:off x="514350" y="3859456"/>
            <a:ext cx="755856" cy="755856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ctrTitle"/>
          </p:nvPr>
        </p:nvSpPr>
        <p:spPr>
          <a:xfrm>
            <a:off x="0" y="2256150"/>
            <a:ext cx="9144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 sz="6000"/>
              <a:t>Who’s Your Data?</a:t>
            </a:r>
            <a:endParaRPr sz="6000"/>
          </a:p>
        </p:txBody>
      </p:sp>
      <p:sp>
        <p:nvSpPr>
          <p:cNvPr id="182" name="Google Shape;182;p29"/>
          <p:cNvSpPr txBox="1"/>
          <p:nvPr/>
        </p:nvSpPr>
        <p:spPr>
          <a:xfrm>
            <a:off x="0" y="2956500"/>
            <a:ext cx="914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28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Let’s Analyze.</a:t>
            </a:r>
            <a:endParaRPr sz="1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375" y="111375"/>
            <a:ext cx="7330500" cy="492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523750" y="85125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/>
              <a:t>Total Number of Flights (2003-2022)</a:t>
            </a:r>
            <a:endParaRPr/>
          </a:p>
        </p:txBody>
      </p:sp>
      <p:sp>
        <p:nvSpPr>
          <p:cNvPr id="194" name="Google Shape;194;p31"/>
          <p:cNvSpPr txBox="1"/>
          <p:nvPr/>
        </p:nvSpPr>
        <p:spPr>
          <a:xfrm>
            <a:off x="4498141" y="1863865"/>
            <a:ext cx="3828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5" name="Google Shape;195;p31"/>
          <p:cNvSpPr/>
          <p:nvPr/>
        </p:nvSpPr>
        <p:spPr>
          <a:xfrm>
            <a:off x="2990479" y="1487163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1"/>
          <p:cNvSpPr txBox="1"/>
          <p:nvPr/>
        </p:nvSpPr>
        <p:spPr>
          <a:xfrm>
            <a:off x="3201719" y="1763715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7" name="Google Shape;197;p31"/>
          <p:cNvSpPr/>
          <p:nvPr/>
        </p:nvSpPr>
        <p:spPr>
          <a:xfrm>
            <a:off x="0" y="449340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2990925" y="2440525"/>
            <a:ext cx="31626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Most Flights</a:t>
            </a: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 </a:t>
            </a: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from 2003-2022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•"/>
            </a:pPr>
            <a:r>
              <a:rPr b="1" lang="en" sz="1300"/>
              <a:t>Southwest - 22 Million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•"/>
            </a:pPr>
            <a:r>
              <a:rPr b="1" lang="en" sz="1300"/>
              <a:t>Delta - 13.7 Million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•"/>
            </a:pPr>
            <a:r>
              <a:rPr b="1" lang="en" sz="1300"/>
              <a:t>American - 13 Million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•"/>
            </a:pPr>
            <a:r>
              <a:rPr b="1" lang="en" sz="1300"/>
              <a:t>Skywest - 11.5 Million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•"/>
            </a:pPr>
            <a:r>
              <a:rPr b="1" lang="en" sz="1300"/>
              <a:t>United - 9.2 Million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32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204" name="Google Shape;204;p32"/>
            <p:cNvSpPr/>
            <p:nvPr/>
          </p:nvSpPr>
          <p:spPr>
            <a:xfrm>
              <a:off x="1026284" y="-180719"/>
              <a:ext cx="3814476" cy="10450808"/>
            </a:xfrm>
            <a:custGeom>
              <a:rect b="b" l="l" r="r" t="t"/>
              <a:pathLst>
                <a:path extrusionOk="0" h="10450808" w="10450619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1033531" y="9306856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1033531" y="835811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1033531" y="7409283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1033531" y="6460545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2"/>
            <p:cNvSpPr/>
            <p:nvPr/>
          </p:nvSpPr>
          <p:spPr>
            <a:xfrm>
              <a:off x="1033531" y="551180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32"/>
            <p:cNvSpPr/>
            <p:nvPr/>
          </p:nvSpPr>
          <p:spPr>
            <a:xfrm>
              <a:off x="1033531" y="456306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32"/>
            <p:cNvSpPr/>
            <p:nvPr/>
          </p:nvSpPr>
          <p:spPr>
            <a:xfrm>
              <a:off x="1033531" y="3614330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32"/>
            <p:cNvSpPr/>
            <p:nvPr/>
          </p:nvSpPr>
          <p:spPr>
            <a:xfrm>
              <a:off x="1033531" y="2665592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2"/>
            <p:cNvSpPr/>
            <p:nvPr/>
          </p:nvSpPr>
          <p:spPr>
            <a:xfrm>
              <a:off x="1033531" y="171675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2"/>
            <p:cNvSpPr/>
            <p:nvPr/>
          </p:nvSpPr>
          <p:spPr>
            <a:xfrm>
              <a:off x="1033531" y="768019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2"/>
            <p:cNvSpPr/>
            <p:nvPr/>
          </p:nvSpPr>
          <p:spPr>
            <a:xfrm>
              <a:off x="482126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32"/>
            <p:cNvSpPr/>
            <p:nvPr/>
          </p:nvSpPr>
          <p:spPr>
            <a:xfrm>
              <a:off x="3872543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2923726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197500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19" name="Google Shape;21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925" y="901775"/>
            <a:ext cx="734785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usiness Geometric Template">
  <a:themeElements>
    <a:clrScheme name="Custom 347">
      <a:dk1>
        <a:srgbClr val="363739"/>
      </a:dk1>
      <a:lt1>
        <a:srgbClr val="FFFFFF"/>
      </a:lt1>
      <a:dk2>
        <a:srgbClr val="888888"/>
      </a:dk2>
      <a:lt2>
        <a:srgbClr val="F5F5EF"/>
      </a:lt2>
      <a:accent1>
        <a:srgbClr val="EFBC49"/>
      </a:accent1>
      <a:accent2>
        <a:srgbClr val="D8A530"/>
      </a:accent2>
      <a:accent3>
        <a:srgbClr val="AB8540"/>
      </a:accent3>
      <a:accent4>
        <a:srgbClr val="494F56"/>
      </a:accent4>
      <a:accent5>
        <a:srgbClr val="888888"/>
      </a:accent5>
      <a:accent6>
        <a:srgbClr val="B1B1B2"/>
      </a:accent6>
      <a:hlink>
        <a:srgbClr val="36373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